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9" r:id="rId5"/>
  </p:sldMasterIdLst>
  <p:notesMasterIdLst>
    <p:notesMasterId r:id="rId27"/>
  </p:notesMasterIdLst>
  <p:sldIdLst>
    <p:sldId id="303" r:id="rId6"/>
    <p:sldId id="256" r:id="rId7"/>
    <p:sldId id="304" r:id="rId8"/>
    <p:sldId id="305" r:id="rId9"/>
    <p:sldId id="264" r:id="rId10"/>
    <p:sldId id="295" r:id="rId11"/>
    <p:sldId id="307" r:id="rId12"/>
    <p:sldId id="296" r:id="rId13"/>
    <p:sldId id="297" r:id="rId14"/>
    <p:sldId id="280" r:id="rId15"/>
    <p:sldId id="270" r:id="rId16"/>
    <p:sldId id="269" r:id="rId17"/>
    <p:sldId id="298" r:id="rId18"/>
    <p:sldId id="299" r:id="rId19"/>
    <p:sldId id="310" r:id="rId20"/>
    <p:sldId id="281" r:id="rId21"/>
    <p:sldId id="308" r:id="rId22"/>
    <p:sldId id="306" r:id="rId23"/>
    <p:sldId id="309" r:id="rId24"/>
    <p:sldId id="274" r:id="rId25"/>
    <p:sldId id="302" r:id="rId26"/>
  </p:sldIdLst>
  <p:sldSz cx="12192000" cy="6858000"/>
  <p:notesSz cx="6858000" cy="9144000"/>
  <p:embeddedFontLst>
    <p:embeddedFont>
      <p:font typeface="Century Gothic" panose="020B0502020202020204" pitchFamily="34"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y Matheso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2"/>
    <a:srgbClr val="FE5357"/>
    <a:srgbClr val="FE6441"/>
    <a:srgbClr val="76DCE0"/>
    <a:srgbClr val="671A71"/>
    <a:srgbClr val="96A0E6"/>
    <a:srgbClr val="FFFFFF"/>
    <a:srgbClr val="B20D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6C1F9D-78E9-4335-8C71-2FF03BF1F914}" v="9" dt="2023-01-27T09:54:09.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01"/>
    <p:restoredTop sz="69681" autoAdjust="0"/>
  </p:normalViewPr>
  <p:slideViewPr>
    <p:cSldViewPr snapToGrid="0" snapToObjects="1">
      <p:cViewPr varScale="1">
        <p:scale>
          <a:sx n="44" d="100"/>
          <a:sy n="44" d="100"/>
        </p:scale>
        <p:origin x="840"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5B1E95-EA10-4BCB-8230-6EA3E4CEC1BE}" type="datetimeFigureOut">
              <a:rPr lang="nl-NL" smtClean="0"/>
              <a:t>22-5-2024</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4298DD-4CEA-42AC-9BED-1D8E831C5435}" type="slidenum">
              <a:rPr lang="nl-NL" smtClean="0"/>
              <a:t>‹#›</a:t>
            </a:fld>
            <a:endParaRPr lang="nl-NL"/>
          </a:p>
        </p:txBody>
      </p:sp>
    </p:spTree>
    <p:extLst>
      <p:ext uri="{BB962C8B-B14F-4D97-AF65-F5344CB8AC3E}">
        <p14:creationId xmlns:p14="http://schemas.microsoft.com/office/powerpoint/2010/main" val="1117488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454298DD-4CEA-42AC-9BED-1D8E831C5435}" type="slidenum">
              <a:rPr lang="nl-NL" smtClean="0"/>
              <a:t>2</a:t>
            </a:fld>
            <a:endParaRPr lang="nl-NL"/>
          </a:p>
        </p:txBody>
      </p:sp>
    </p:spTree>
    <p:extLst>
      <p:ext uri="{BB962C8B-B14F-4D97-AF65-F5344CB8AC3E}">
        <p14:creationId xmlns:p14="http://schemas.microsoft.com/office/powerpoint/2010/main" val="713000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4298DD-4CEA-42AC-9BED-1D8E831C5435}" type="slidenum">
              <a:rPr lang="nl-NL" smtClean="0"/>
              <a:t>21</a:t>
            </a:fld>
            <a:endParaRPr lang="nl-NL"/>
          </a:p>
        </p:txBody>
      </p:sp>
    </p:spTree>
    <p:extLst>
      <p:ext uri="{BB962C8B-B14F-4D97-AF65-F5344CB8AC3E}">
        <p14:creationId xmlns:p14="http://schemas.microsoft.com/office/powerpoint/2010/main" val="880206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454298DD-4CEA-42AC-9BED-1D8E831C5435}" type="slidenum">
              <a:rPr lang="nl-NL" smtClean="0"/>
              <a:t>3</a:t>
            </a:fld>
            <a:endParaRPr lang="nl-NL"/>
          </a:p>
        </p:txBody>
      </p:sp>
    </p:spTree>
    <p:extLst>
      <p:ext uri="{BB962C8B-B14F-4D97-AF65-F5344CB8AC3E}">
        <p14:creationId xmlns:p14="http://schemas.microsoft.com/office/powerpoint/2010/main" val="3031081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454298DD-4CEA-42AC-9BED-1D8E831C5435}" type="slidenum">
              <a:rPr lang="nl-NL" smtClean="0"/>
              <a:t>4</a:t>
            </a:fld>
            <a:endParaRPr lang="nl-NL"/>
          </a:p>
        </p:txBody>
      </p:sp>
    </p:spTree>
    <p:extLst>
      <p:ext uri="{BB962C8B-B14F-4D97-AF65-F5344CB8AC3E}">
        <p14:creationId xmlns:p14="http://schemas.microsoft.com/office/powerpoint/2010/main" val="2311816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4298DD-4CEA-42AC-9BED-1D8E831C5435}" type="slidenum">
              <a:rPr lang="nl-NL" smtClean="0"/>
              <a:t>7</a:t>
            </a:fld>
            <a:endParaRPr lang="nl-NL"/>
          </a:p>
        </p:txBody>
      </p:sp>
    </p:spTree>
    <p:extLst>
      <p:ext uri="{BB962C8B-B14F-4D97-AF65-F5344CB8AC3E}">
        <p14:creationId xmlns:p14="http://schemas.microsoft.com/office/powerpoint/2010/main" val="1342808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454298DD-4CEA-42AC-9BED-1D8E831C5435}" type="slidenum">
              <a:rPr lang="nl-NL" smtClean="0"/>
              <a:t>8</a:t>
            </a:fld>
            <a:endParaRPr lang="nl-NL"/>
          </a:p>
        </p:txBody>
      </p:sp>
    </p:spTree>
    <p:extLst>
      <p:ext uri="{BB962C8B-B14F-4D97-AF65-F5344CB8AC3E}">
        <p14:creationId xmlns:p14="http://schemas.microsoft.com/office/powerpoint/2010/main" val="1251940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a:p>
            <a:endParaRPr lang="nl-NL" dirty="0"/>
          </a:p>
        </p:txBody>
      </p:sp>
      <p:sp>
        <p:nvSpPr>
          <p:cNvPr id="4" name="Slide Number Placeholder 3"/>
          <p:cNvSpPr>
            <a:spLocks noGrp="1"/>
          </p:cNvSpPr>
          <p:nvPr>
            <p:ph type="sldNum" sz="quarter" idx="5"/>
          </p:nvPr>
        </p:nvSpPr>
        <p:spPr/>
        <p:txBody>
          <a:bodyPr/>
          <a:lstStyle/>
          <a:p>
            <a:fld id="{454298DD-4CEA-42AC-9BED-1D8E831C5435}" type="slidenum">
              <a:rPr lang="nl-NL" smtClean="0"/>
              <a:t>14</a:t>
            </a:fld>
            <a:endParaRPr lang="nl-NL"/>
          </a:p>
        </p:txBody>
      </p:sp>
    </p:spTree>
    <p:extLst>
      <p:ext uri="{BB962C8B-B14F-4D97-AF65-F5344CB8AC3E}">
        <p14:creationId xmlns:p14="http://schemas.microsoft.com/office/powerpoint/2010/main" val="579263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4298DD-4CEA-42AC-9BED-1D8E831C5435}" type="slidenum">
              <a:rPr lang="nl-NL" smtClean="0"/>
              <a:t>17</a:t>
            </a:fld>
            <a:endParaRPr lang="nl-NL"/>
          </a:p>
        </p:txBody>
      </p:sp>
    </p:spTree>
    <p:extLst>
      <p:ext uri="{BB962C8B-B14F-4D97-AF65-F5344CB8AC3E}">
        <p14:creationId xmlns:p14="http://schemas.microsoft.com/office/powerpoint/2010/main" val="2971518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4298DD-4CEA-42AC-9BED-1D8E831C5435}" type="slidenum">
              <a:rPr lang="nl-NL" smtClean="0"/>
              <a:t>19</a:t>
            </a:fld>
            <a:endParaRPr lang="nl-NL"/>
          </a:p>
        </p:txBody>
      </p:sp>
    </p:spTree>
    <p:extLst>
      <p:ext uri="{BB962C8B-B14F-4D97-AF65-F5344CB8AC3E}">
        <p14:creationId xmlns:p14="http://schemas.microsoft.com/office/powerpoint/2010/main" val="2143585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454298DD-4CEA-42AC-9BED-1D8E831C5435}" type="slidenum">
              <a:rPr lang="nl-NL" smtClean="0"/>
              <a:t>20</a:t>
            </a:fld>
            <a:endParaRPr lang="nl-NL"/>
          </a:p>
        </p:txBody>
      </p:sp>
    </p:spTree>
    <p:extLst>
      <p:ext uri="{BB962C8B-B14F-4D97-AF65-F5344CB8AC3E}">
        <p14:creationId xmlns:p14="http://schemas.microsoft.com/office/powerpoint/2010/main" val="3062115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3" name="Subtitle 2">
            <a:extLst>
              <a:ext uri="{FF2B5EF4-FFF2-40B4-BE49-F238E27FC236}">
                <a16:creationId xmlns:a16="http://schemas.microsoft.com/office/drawing/2014/main" id="{14479E3D-1F2D-8043-8534-19D8E42459F6}"/>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8" name="Subtitle 2">
            <a:extLst>
              <a:ext uri="{FF2B5EF4-FFF2-40B4-BE49-F238E27FC236}">
                <a16:creationId xmlns:a16="http://schemas.microsoft.com/office/drawing/2014/main" id="{340BD763-B10E-C448-83A8-7C744F0DC756}"/>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671A71"/>
                </a:solidFill>
                <a:latin typeface="Futura Extra Black" pitchFamily="2" charset="0"/>
              </a:rPr>
              <a:t>01</a:t>
            </a:r>
            <a:endParaRPr lang="en-US" sz="7200" b="1" i="0" spc="-300" dirty="0">
              <a:solidFill>
                <a:srgbClr val="671A71"/>
              </a:solidFill>
              <a:latin typeface="Futura Extra Black" pitchFamily="2"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0" name="Rectangle 19">
            <a:extLst>
              <a:ext uri="{FF2B5EF4-FFF2-40B4-BE49-F238E27FC236}">
                <a16:creationId xmlns:a16="http://schemas.microsoft.com/office/drawing/2014/main" id="{78A50C1A-27F9-184B-8699-78792FA7F2C7}"/>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1" name="Title 1">
            <a:extLst>
              <a:ext uri="{FF2B5EF4-FFF2-40B4-BE49-F238E27FC236}">
                <a16:creationId xmlns:a16="http://schemas.microsoft.com/office/drawing/2014/main" id="{EC03B53F-2E2B-7645-9005-CAA3BD52F360}"/>
              </a:ext>
            </a:extLst>
          </p:cNvPr>
          <p:cNvSpPr>
            <a:spLocks noGrp="1"/>
          </p:cNvSpPr>
          <p:nvPr>
            <p:ph type="title" hasCustomPrompt="1"/>
          </p:nvPr>
        </p:nvSpPr>
        <p:spPr>
          <a:xfrm>
            <a:off x="838200" y="788304"/>
            <a:ext cx="10515600" cy="4029356"/>
          </a:xfrm>
        </p:spPr>
        <p:txBody>
          <a:bodyPr>
            <a:noAutofit/>
          </a:bodyPr>
          <a:lstStyle>
            <a:lvl1pPr>
              <a:defRPr sz="7200" b="1" i="0">
                <a:solidFill>
                  <a:schemeClr val="bg1"/>
                </a:solidFill>
                <a:latin typeface="Futura Extra Black" pitchFamily="2" charset="0"/>
              </a:defRPr>
            </a:lvl1pPr>
          </a:lstStyle>
          <a:p>
            <a:r>
              <a:rPr lang="en-GB" dirty="0"/>
              <a:t>CHALLENGING</a:t>
            </a:r>
            <a:br>
              <a:rPr lang="en-GB" dirty="0"/>
            </a:br>
            <a:r>
              <a:rPr lang="en-GB" dirty="0"/>
              <a:t>GENDER</a:t>
            </a:r>
            <a:br>
              <a:rPr lang="en-GB" dirty="0"/>
            </a:br>
            <a:r>
              <a:rPr lang="en-GB" dirty="0"/>
              <a:t>STEREOTYPES</a:t>
            </a:r>
            <a:br>
              <a:rPr lang="en-GB" dirty="0"/>
            </a:br>
            <a:r>
              <a:rPr lang="en-GB" dirty="0"/>
              <a:t>IN SPORTS</a:t>
            </a:r>
            <a:endParaRPr lang="en-US" dirty="0"/>
          </a:p>
        </p:txBody>
      </p:sp>
    </p:spTree>
    <p:extLst>
      <p:ext uri="{BB962C8B-B14F-4D97-AF65-F5344CB8AC3E}">
        <p14:creationId xmlns:p14="http://schemas.microsoft.com/office/powerpoint/2010/main" val="3454513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567766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1639503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dirty="0"/>
              <a:t>SESSION TITLE</a:t>
            </a:r>
            <a:endParaRPr lang="en-US" dirty="0"/>
          </a:p>
        </p:txBody>
      </p:sp>
    </p:spTree>
    <p:extLst>
      <p:ext uri="{BB962C8B-B14F-4D97-AF65-F5344CB8AC3E}">
        <p14:creationId xmlns:p14="http://schemas.microsoft.com/office/powerpoint/2010/main" val="26581081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1" y="0"/>
            <a:ext cx="12202898"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4" name="Title 1">
            <a:extLst>
              <a:ext uri="{FF2B5EF4-FFF2-40B4-BE49-F238E27FC236}">
                <a16:creationId xmlns:a16="http://schemas.microsoft.com/office/drawing/2014/main" id="{43869DDA-E16F-984B-8ED2-877B56DF6F89}"/>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Futura Extra Black" pitchFamily="2" charset="0"/>
              </a:defRPr>
            </a:lvl1pPr>
          </a:lstStyle>
          <a:p>
            <a:r>
              <a:rPr lang="en-GB" dirty="0"/>
              <a:t>LISTENING TO</a:t>
            </a:r>
            <a:br>
              <a:rPr lang="en-GB" dirty="0"/>
            </a:br>
            <a:r>
              <a:rPr lang="en-GB" dirty="0"/>
              <a:t>OUR BODIES</a:t>
            </a:r>
            <a:br>
              <a:rPr lang="en-GB" dirty="0"/>
            </a:br>
            <a:r>
              <a:rPr lang="en-GB" dirty="0"/>
              <a:t>IN SPORT</a:t>
            </a:r>
            <a:endParaRPr lang="en-US" dirty="0"/>
          </a:p>
        </p:txBody>
      </p:sp>
      <p:sp>
        <p:nvSpPr>
          <p:cNvPr id="15" name="Subtitle 2">
            <a:extLst>
              <a:ext uri="{FF2B5EF4-FFF2-40B4-BE49-F238E27FC236}">
                <a16:creationId xmlns:a16="http://schemas.microsoft.com/office/drawing/2014/main" id="{C8889EC2-4B6B-8043-992B-73502E8254FD}"/>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19" name="Subtitle 2">
            <a:extLst>
              <a:ext uri="{FF2B5EF4-FFF2-40B4-BE49-F238E27FC236}">
                <a16:creationId xmlns:a16="http://schemas.microsoft.com/office/drawing/2014/main" id="{1B53F4FE-F1D3-BC4B-B5D3-8222C96CCDA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671A71"/>
                </a:solidFill>
                <a:latin typeface="Futura Extra Black" pitchFamily="2" charset="0"/>
              </a:rPr>
              <a:t>04</a:t>
            </a:r>
            <a:endParaRPr lang="en-US" sz="7200" b="1" i="0" spc="-300" dirty="0">
              <a:solidFill>
                <a:srgbClr val="671A71"/>
              </a:solidFill>
              <a:latin typeface="Futura Extra Black" pitchFamily="2" charset="0"/>
            </a:endParaRPr>
          </a:p>
        </p:txBody>
      </p:sp>
      <p:sp>
        <p:nvSpPr>
          <p:cNvPr id="22" name="Rectangle 21">
            <a:extLst>
              <a:ext uri="{FF2B5EF4-FFF2-40B4-BE49-F238E27FC236}">
                <a16:creationId xmlns:a16="http://schemas.microsoft.com/office/drawing/2014/main" id="{EBC1C8C1-D43E-B34C-BCA8-A1711293D98D}"/>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671108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0" name="Picture 9">
            <a:extLst>
              <a:ext uri="{FF2B5EF4-FFF2-40B4-BE49-F238E27FC236}">
                <a16:creationId xmlns:a16="http://schemas.microsoft.com/office/drawing/2014/main" id="{9B7B78F8-CF71-6645-91F2-03FD0653CA05}"/>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2381078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23208865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dirty="0"/>
              <a:t>SESSION TITLE</a:t>
            </a:r>
            <a:endParaRPr lang="en-US" dirty="0"/>
          </a:p>
        </p:txBody>
      </p:sp>
    </p:spTree>
    <p:extLst>
      <p:ext uri="{BB962C8B-B14F-4D97-AF65-F5344CB8AC3E}">
        <p14:creationId xmlns:p14="http://schemas.microsoft.com/office/powerpoint/2010/main" val="4097360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0"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4" name="Subtitle 2">
            <a:extLst>
              <a:ext uri="{FF2B5EF4-FFF2-40B4-BE49-F238E27FC236}">
                <a16:creationId xmlns:a16="http://schemas.microsoft.com/office/drawing/2014/main" id="{5645F7E7-16CA-164C-B4DF-7721497CF968}"/>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15" name="Subtitle 2">
            <a:extLst>
              <a:ext uri="{FF2B5EF4-FFF2-40B4-BE49-F238E27FC236}">
                <a16:creationId xmlns:a16="http://schemas.microsoft.com/office/drawing/2014/main" id="{BAD8506A-E388-874C-8A35-D949C75EA3AF}"/>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FFC002"/>
                </a:solidFill>
                <a:latin typeface="Futura Extra Black" pitchFamily="2" charset="0"/>
              </a:rPr>
              <a:t>05</a:t>
            </a:r>
            <a:endParaRPr lang="en-US" sz="7200" b="1" i="0" spc="-300" dirty="0">
              <a:solidFill>
                <a:srgbClr val="FFC002"/>
              </a:solidFill>
              <a:latin typeface="Futura Extra Black" pitchFamily="2" charset="0"/>
            </a:endParaRPr>
          </a:p>
        </p:txBody>
      </p:sp>
      <p:sp>
        <p:nvSpPr>
          <p:cNvPr id="19" name="Rectangle 18">
            <a:extLst>
              <a:ext uri="{FF2B5EF4-FFF2-40B4-BE49-F238E27FC236}">
                <a16:creationId xmlns:a16="http://schemas.microsoft.com/office/drawing/2014/main" id="{0B3ADA95-09A0-CB4B-9222-CDF378D13A28}"/>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2" name="Title 1">
            <a:extLst>
              <a:ext uri="{FF2B5EF4-FFF2-40B4-BE49-F238E27FC236}">
                <a16:creationId xmlns:a16="http://schemas.microsoft.com/office/drawing/2014/main" id="{C62352E7-52F6-4F45-9C2A-D09BD340DE65}"/>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Futura Extra Black" pitchFamily="2" charset="0"/>
              </a:defRPr>
            </a:lvl1pPr>
          </a:lstStyle>
          <a:p>
            <a:r>
              <a:rPr lang="en-GB" dirty="0"/>
              <a:t>WHAT OUR</a:t>
            </a:r>
            <a:br>
              <a:rPr lang="en-GB" dirty="0"/>
            </a:br>
            <a:r>
              <a:rPr lang="en-GB" dirty="0"/>
              <a:t>BODIES DO</a:t>
            </a:r>
            <a:br>
              <a:rPr lang="en-GB" dirty="0"/>
            </a:br>
            <a:r>
              <a:rPr lang="en-GB" dirty="0"/>
              <a:t>IN SPORT</a:t>
            </a:r>
            <a:endParaRPr lang="en-US" dirty="0"/>
          </a:p>
        </p:txBody>
      </p:sp>
    </p:spTree>
    <p:extLst>
      <p:ext uri="{BB962C8B-B14F-4D97-AF65-F5344CB8AC3E}">
        <p14:creationId xmlns:p14="http://schemas.microsoft.com/office/powerpoint/2010/main" val="2616625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1858778" cy="185877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4854259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136890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20" name="Picture 19">
            <a:extLst>
              <a:ext uri="{FF2B5EF4-FFF2-40B4-BE49-F238E27FC236}">
                <a16:creationId xmlns:a16="http://schemas.microsoft.com/office/drawing/2014/main" id="{7EB5A79E-78B9-8F41-80F5-596B8D1E4081}"/>
              </a:ext>
            </a:extLst>
          </p:cNvPr>
          <p:cNvPicPr>
            <a:picLocks noChangeAspect="1"/>
          </p:cNvPicPr>
          <p:nvPr userDrawn="1"/>
        </p:nvPicPr>
        <p:blipFill>
          <a:blip r:embed="rId2"/>
          <a:stretch>
            <a:fillRect/>
          </a:stretch>
        </p:blipFill>
        <p:spPr>
          <a:xfrm>
            <a:off x="8868910" y="3810000"/>
            <a:ext cx="3323090" cy="3048000"/>
          </a:xfrm>
          <a:prstGeom prst="rect">
            <a:avLst/>
          </a:prstGeom>
        </p:spPr>
      </p:pic>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1038182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dirty="0"/>
              <a:t>SESSION TITLE</a:t>
            </a:r>
            <a:endParaRPr lang="en-US" dirty="0"/>
          </a:p>
        </p:txBody>
      </p:sp>
    </p:spTree>
    <p:extLst>
      <p:ext uri="{BB962C8B-B14F-4D97-AF65-F5344CB8AC3E}">
        <p14:creationId xmlns:p14="http://schemas.microsoft.com/office/powerpoint/2010/main" val="3700144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8752B1-084F-C740-9967-07A3878A0FFB}"/>
              </a:ext>
            </a:extLst>
          </p:cNvPr>
          <p:cNvSpPr/>
          <p:nvPr userDrawn="1"/>
        </p:nvSpPr>
        <p:spPr>
          <a:xfrm>
            <a:off x="0" y="0"/>
            <a:ext cx="12192000"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602BBDD-1209-E54B-BBD7-44F74E9732E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1999" cy="6858002"/>
          </a:xfrm>
          <a:prstGeom prst="rect">
            <a:avLst/>
          </a:prstGeom>
        </p:spPr>
      </p:pic>
      <p:sp>
        <p:nvSpPr>
          <p:cNvPr id="22" name="Right Triangle 21">
            <a:extLst>
              <a:ext uri="{FF2B5EF4-FFF2-40B4-BE49-F238E27FC236}">
                <a16:creationId xmlns:a16="http://schemas.microsoft.com/office/drawing/2014/main" id="{A9A059AB-2A31-B646-957B-1A7C0F044DE0}"/>
              </a:ext>
            </a:extLst>
          </p:cNvPr>
          <p:cNvSpPr/>
          <p:nvPr userDrawn="1"/>
        </p:nvSpPr>
        <p:spPr>
          <a:xfrm rot="5400000">
            <a:off x="-4380" y="0"/>
            <a:ext cx="4591251" cy="4591251"/>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10800000">
            <a:off x="7964719" y="2630721"/>
            <a:ext cx="4227281" cy="4227281"/>
          </a:xfrm>
          <a:prstGeom prst="diagStrip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9" name="Right Triangle 18">
            <a:extLst>
              <a:ext uri="{FF2B5EF4-FFF2-40B4-BE49-F238E27FC236}">
                <a16:creationId xmlns:a16="http://schemas.microsoft.com/office/drawing/2014/main" id="{8D0A3584-B07D-CD4C-BF3F-3947F62EECED}"/>
              </a:ext>
            </a:extLst>
          </p:cNvPr>
          <p:cNvSpPr/>
          <p:nvPr userDrawn="1"/>
        </p:nvSpPr>
        <p:spPr>
          <a:xfrm rot="16200000">
            <a:off x="8865389" y="3531389"/>
            <a:ext cx="3326611" cy="3326611"/>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rot="5400000">
            <a:off x="-1" y="0"/>
            <a:ext cx="4052237" cy="4052237"/>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40571709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3" name="Subtitle 2">
            <a:extLst>
              <a:ext uri="{FF2B5EF4-FFF2-40B4-BE49-F238E27FC236}">
                <a16:creationId xmlns:a16="http://schemas.microsoft.com/office/drawing/2014/main" id="{14479E3D-1F2D-8043-8534-19D8E42459F6}"/>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8" name="Subtitle 2">
            <a:extLst>
              <a:ext uri="{FF2B5EF4-FFF2-40B4-BE49-F238E27FC236}">
                <a16:creationId xmlns:a16="http://schemas.microsoft.com/office/drawing/2014/main" id="{340BD763-B10E-C448-83A8-7C744F0DC756}"/>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671A71"/>
                </a:solidFill>
                <a:latin typeface="Century Gothic" panose="020B0502020202020204" pitchFamily="34" charset="0"/>
              </a:rPr>
              <a:t>01</a:t>
            </a:r>
            <a:endParaRPr lang="en-US" sz="7200" b="1" i="0" spc="-300" dirty="0">
              <a:solidFill>
                <a:srgbClr val="671A71"/>
              </a:solidFill>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0" name="Rectangle 19">
            <a:extLst>
              <a:ext uri="{FF2B5EF4-FFF2-40B4-BE49-F238E27FC236}">
                <a16:creationId xmlns:a16="http://schemas.microsoft.com/office/drawing/2014/main" id="{78A50C1A-27F9-184B-8699-78792FA7F2C7}"/>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1" name="Title 1">
            <a:extLst>
              <a:ext uri="{FF2B5EF4-FFF2-40B4-BE49-F238E27FC236}">
                <a16:creationId xmlns:a16="http://schemas.microsoft.com/office/drawing/2014/main" id="{EC03B53F-2E2B-7645-9005-CAA3BD52F360}"/>
              </a:ext>
            </a:extLst>
          </p:cNvPr>
          <p:cNvSpPr>
            <a:spLocks noGrp="1"/>
          </p:cNvSpPr>
          <p:nvPr>
            <p:ph type="title" hasCustomPrompt="1"/>
          </p:nvPr>
        </p:nvSpPr>
        <p:spPr>
          <a:xfrm>
            <a:off x="838200" y="788304"/>
            <a:ext cx="10515600" cy="4029356"/>
          </a:xfrm>
        </p:spPr>
        <p:txBody>
          <a:bodyPr>
            <a:noAutofit/>
          </a:bodyPr>
          <a:lstStyle>
            <a:lvl1pPr>
              <a:defRPr sz="7200" b="1" i="0">
                <a:solidFill>
                  <a:schemeClr val="bg1"/>
                </a:solidFill>
                <a:latin typeface="Century Gothic" panose="020B0502020202020204" pitchFamily="34" charset="0"/>
              </a:defRPr>
            </a:lvl1pPr>
          </a:lstStyle>
          <a:p>
            <a:r>
              <a:rPr lang="en-GB" dirty="0"/>
              <a:t>CHALLENGING</a:t>
            </a:r>
            <a:br>
              <a:rPr lang="en-GB" dirty="0"/>
            </a:br>
            <a:r>
              <a:rPr lang="en-GB" dirty="0"/>
              <a:t>GENDER</a:t>
            </a:r>
            <a:br>
              <a:rPr lang="en-GB" dirty="0"/>
            </a:br>
            <a:r>
              <a:rPr lang="en-GB" dirty="0"/>
              <a:t>STEREOTYPES</a:t>
            </a:r>
            <a:br>
              <a:rPr lang="en-GB" dirty="0"/>
            </a:br>
            <a:r>
              <a:rPr lang="en-GB" dirty="0"/>
              <a:t>IN SPORTS</a:t>
            </a:r>
            <a:endParaRPr lang="en-US" dirty="0"/>
          </a:p>
        </p:txBody>
      </p:sp>
    </p:spTree>
    <p:extLst>
      <p:ext uri="{BB962C8B-B14F-4D97-AF65-F5344CB8AC3E}">
        <p14:creationId xmlns:p14="http://schemas.microsoft.com/office/powerpoint/2010/main" val="18136911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20" name="Picture 19">
            <a:extLst>
              <a:ext uri="{FF2B5EF4-FFF2-40B4-BE49-F238E27FC236}">
                <a16:creationId xmlns:a16="http://schemas.microsoft.com/office/drawing/2014/main" id="{7EB5A79E-78B9-8F41-80F5-596B8D1E4081}"/>
              </a:ext>
            </a:extLst>
          </p:cNvPr>
          <p:cNvPicPr>
            <a:picLocks noChangeAspect="1"/>
          </p:cNvPicPr>
          <p:nvPr userDrawn="1"/>
        </p:nvPicPr>
        <p:blipFill>
          <a:blip r:embed="rId2"/>
          <a:stretch>
            <a:fillRect/>
          </a:stretch>
        </p:blipFill>
        <p:spPr>
          <a:xfrm>
            <a:off x="8868910" y="3810000"/>
            <a:ext cx="3323090" cy="3048000"/>
          </a:xfrm>
          <a:prstGeom prst="rect">
            <a:avLst/>
          </a:prstGeom>
        </p:spPr>
      </p:pic>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8469110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13892956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dirty="0"/>
              <a:t>SESSION TITLE</a:t>
            </a:r>
            <a:endParaRPr lang="en-US" dirty="0"/>
          </a:p>
        </p:txBody>
      </p:sp>
    </p:spTree>
    <p:extLst>
      <p:ext uri="{BB962C8B-B14F-4D97-AF65-F5344CB8AC3E}">
        <p14:creationId xmlns:p14="http://schemas.microsoft.com/office/powerpoint/2010/main" val="14862731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4" name="Title 1">
            <a:extLst>
              <a:ext uri="{FF2B5EF4-FFF2-40B4-BE49-F238E27FC236}">
                <a16:creationId xmlns:a16="http://schemas.microsoft.com/office/drawing/2014/main" id="{CBE9BF1E-60ED-D74E-8110-1A11BDE5F212}"/>
              </a:ext>
            </a:extLst>
          </p:cNvPr>
          <p:cNvSpPr>
            <a:spLocks noGrp="1"/>
          </p:cNvSpPr>
          <p:nvPr>
            <p:ph type="title" hasCustomPrompt="1"/>
          </p:nvPr>
        </p:nvSpPr>
        <p:spPr>
          <a:xfrm>
            <a:off x="838200" y="788304"/>
            <a:ext cx="10515600" cy="2513214"/>
          </a:xfrm>
        </p:spPr>
        <p:txBody>
          <a:bodyPr>
            <a:noAutofit/>
          </a:bodyPr>
          <a:lstStyle>
            <a:lvl1pPr>
              <a:defRPr sz="7200" b="1" i="0">
                <a:solidFill>
                  <a:schemeClr val="bg1"/>
                </a:solidFill>
                <a:latin typeface="Century Gothic" panose="020B0502020202020204" pitchFamily="34" charset="0"/>
              </a:defRPr>
            </a:lvl1pPr>
          </a:lstStyle>
          <a:p>
            <a:r>
              <a:rPr lang="en-GB" dirty="0"/>
              <a:t>BODY TALK</a:t>
            </a:r>
            <a:br>
              <a:rPr lang="en-GB" dirty="0"/>
            </a:br>
            <a:r>
              <a:rPr lang="en-GB" dirty="0"/>
              <a:t>IN SPORT</a:t>
            </a:r>
            <a:endParaRPr lang="en-US" dirty="0"/>
          </a:p>
        </p:txBody>
      </p:sp>
      <p:sp>
        <p:nvSpPr>
          <p:cNvPr id="15" name="Subtitle 2">
            <a:extLst>
              <a:ext uri="{FF2B5EF4-FFF2-40B4-BE49-F238E27FC236}">
                <a16:creationId xmlns:a16="http://schemas.microsoft.com/office/drawing/2014/main" id="{1D8CB425-A913-6441-8600-79E366B9C7BF}"/>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19" name="Subtitle 2">
            <a:extLst>
              <a:ext uri="{FF2B5EF4-FFF2-40B4-BE49-F238E27FC236}">
                <a16:creationId xmlns:a16="http://schemas.microsoft.com/office/drawing/2014/main" id="{C64561FF-429E-EF4B-92DD-0CDE6FE110F7}"/>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671A71"/>
                </a:solidFill>
                <a:latin typeface="Century Gothic" panose="020B0502020202020204" pitchFamily="34" charset="0"/>
              </a:rPr>
              <a:t>02</a:t>
            </a:r>
            <a:endParaRPr lang="en-US" sz="7200" b="1" i="0" spc="-300" dirty="0">
              <a:solidFill>
                <a:srgbClr val="671A71"/>
              </a:solidFill>
              <a:latin typeface="Century Gothic" panose="020B0502020202020204" pitchFamily="34" charset="0"/>
            </a:endParaRPr>
          </a:p>
        </p:txBody>
      </p:sp>
      <p:sp>
        <p:nvSpPr>
          <p:cNvPr id="22" name="Rectangle 21">
            <a:extLst>
              <a:ext uri="{FF2B5EF4-FFF2-40B4-BE49-F238E27FC236}">
                <a16:creationId xmlns:a16="http://schemas.microsoft.com/office/drawing/2014/main" id="{871F9FEB-8BD2-714C-B9C0-BE0CB276A75A}"/>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42148838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0" name="Picture 9">
            <a:extLst>
              <a:ext uri="{FF2B5EF4-FFF2-40B4-BE49-F238E27FC236}">
                <a16:creationId xmlns:a16="http://schemas.microsoft.com/office/drawing/2014/main" id="{C323C565-B2D0-DE46-870D-528D0D6D0CD7}"/>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8383597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10399332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dirty="0"/>
              <a:t>SESSION TITLE</a:t>
            </a:r>
            <a:endParaRPr lang="en-US" dirty="0"/>
          </a:p>
        </p:txBody>
      </p:sp>
    </p:spTree>
    <p:extLst>
      <p:ext uri="{BB962C8B-B14F-4D97-AF65-F5344CB8AC3E}">
        <p14:creationId xmlns:p14="http://schemas.microsoft.com/office/powerpoint/2010/main" val="3434953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41941769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5" name="Title 1">
            <a:extLst>
              <a:ext uri="{FF2B5EF4-FFF2-40B4-BE49-F238E27FC236}">
                <a16:creationId xmlns:a16="http://schemas.microsoft.com/office/drawing/2014/main" id="{D531D2D7-D3A9-AA4B-85E4-D6916149C1A6}"/>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Century Gothic" panose="020B0502020202020204" pitchFamily="34" charset="0"/>
              </a:defRPr>
            </a:lvl1pPr>
          </a:lstStyle>
          <a:p>
            <a:r>
              <a:rPr lang="en-GB" dirty="0"/>
              <a:t>WHAT OUR</a:t>
            </a:r>
            <a:br>
              <a:rPr lang="en-GB" dirty="0"/>
            </a:br>
            <a:r>
              <a:rPr lang="en-GB" dirty="0"/>
              <a:t>BODIES DO</a:t>
            </a:r>
            <a:br>
              <a:rPr lang="en-GB" dirty="0"/>
            </a:br>
            <a:r>
              <a:rPr lang="en-GB" dirty="0"/>
              <a:t>IN SPORT</a:t>
            </a:r>
            <a:endParaRPr lang="en-US" dirty="0"/>
          </a:p>
        </p:txBody>
      </p:sp>
      <p:sp>
        <p:nvSpPr>
          <p:cNvPr id="22" name="Subtitle 2">
            <a:extLst>
              <a:ext uri="{FF2B5EF4-FFF2-40B4-BE49-F238E27FC236}">
                <a16:creationId xmlns:a16="http://schemas.microsoft.com/office/drawing/2014/main" id="{F3EE2CBC-9D00-A342-A482-F96B7B04E6D9}"/>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23" name="Subtitle 2">
            <a:extLst>
              <a:ext uri="{FF2B5EF4-FFF2-40B4-BE49-F238E27FC236}">
                <a16:creationId xmlns:a16="http://schemas.microsoft.com/office/drawing/2014/main" id="{89971EE7-5025-0B43-AB2E-2195B7D49FD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FFC002"/>
                </a:solidFill>
                <a:latin typeface="Century Gothic" panose="020B0502020202020204" pitchFamily="34" charset="0"/>
              </a:rPr>
              <a:t>03</a:t>
            </a:r>
            <a:endParaRPr lang="en-US" sz="7200" b="1" i="0" spc="-300" dirty="0">
              <a:solidFill>
                <a:srgbClr val="FFC002"/>
              </a:solidFill>
              <a:latin typeface="Century Gothic" panose="020B0502020202020204" pitchFamily="34" charset="0"/>
            </a:endParaRPr>
          </a:p>
        </p:txBody>
      </p:sp>
      <p:sp>
        <p:nvSpPr>
          <p:cNvPr id="24" name="Rectangle 23">
            <a:extLst>
              <a:ext uri="{FF2B5EF4-FFF2-40B4-BE49-F238E27FC236}">
                <a16:creationId xmlns:a16="http://schemas.microsoft.com/office/drawing/2014/main" id="{1821F730-0128-2D4D-8634-2A415C6DF11F}"/>
              </a:ext>
            </a:extLst>
          </p:cNvPr>
          <p:cNvSpPr/>
          <p:nvPr userDrawn="1"/>
        </p:nvSpPr>
        <p:spPr>
          <a:xfrm>
            <a:off x="9068755"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32924613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8890302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22988884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dirty="0"/>
              <a:t>SESSION TITLE</a:t>
            </a:r>
            <a:endParaRPr lang="en-US" dirty="0"/>
          </a:p>
        </p:txBody>
      </p:sp>
    </p:spTree>
    <p:extLst>
      <p:ext uri="{BB962C8B-B14F-4D97-AF65-F5344CB8AC3E}">
        <p14:creationId xmlns:p14="http://schemas.microsoft.com/office/powerpoint/2010/main" val="1805254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1" y="0"/>
            <a:ext cx="12202898"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4" name="Title 1">
            <a:extLst>
              <a:ext uri="{FF2B5EF4-FFF2-40B4-BE49-F238E27FC236}">
                <a16:creationId xmlns:a16="http://schemas.microsoft.com/office/drawing/2014/main" id="{43869DDA-E16F-984B-8ED2-877B56DF6F89}"/>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Century Gothic" panose="020B0502020202020204" pitchFamily="34" charset="0"/>
              </a:defRPr>
            </a:lvl1pPr>
          </a:lstStyle>
          <a:p>
            <a:r>
              <a:rPr lang="en-GB" dirty="0"/>
              <a:t>LISTENING TO</a:t>
            </a:r>
            <a:br>
              <a:rPr lang="en-GB" dirty="0"/>
            </a:br>
            <a:r>
              <a:rPr lang="en-GB" dirty="0"/>
              <a:t>OUR BODIES</a:t>
            </a:r>
            <a:br>
              <a:rPr lang="en-GB" dirty="0"/>
            </a:br>
            <a:r>
              <a:rPr lang="en-GB" dirty="0"/>
              <a:t>IN SPORT</a:t>
            </a:r>
            <a:endParaRPr lang="en-US" dirty="0"/>
          </a:p>
        </p:txBody>
      </p:sp>
      <p:sp>
        <p:nvSpPr>
          <p:cNvPr id="15" name="Subtitle 2">
            <a:extLst>
              <a:ext uri="{FF2B5EF4-FFF2-40B4-BE49-F238E27FC236}">
                <a16:creationId xmlns:a16="http://schemas.microsoft.com/office/drawing/2014/main" id="{C8889EC2-4B6B-8043-992B-73502E8254FD}"/>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19" name="Subtitle 2">
            <a:extLst>
              <a:ext uri="{FF2B5EF4-FFF2-40B4-BE49-F238E27FC236}">
                <a16:creationId xmlns:a16="http://schemas.microsoft.com/office/drawing/2014/main" id="{1B53F4FE-F1D3-BC4B-B5D3-8222C96CCDA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671A71"/>
                </a:solidFill>
                <a:latin typeface="Century Gothic" panose="020B0502020202020204" pitchFamily="34" charset="0"/>
              </a:rPr>
              <a:t>04</a:t>
            </a:r>
            <a:endParaRPr lang="en-US" sz="7200" b="1" i="0" spc="-300" dirty="0">
              <a:solidFill>
                <a:srgbClr val="671A71"/>
              </a:solidFill>
              <a:latin typeface="Century Gothic" panose="020B0502020202020204" pitchFamily="34" charset="0"/>
            </a:endParaRPr>
          </a:p>
        </p:txBody>
      </p:sp>
      <p:sp>
        <p:nvSpPr>
          <p:cNvPr id="22" name="Rectangle 21">
            <a:extLst>
              <a:ext uri="{FF2B5EF4-FFF2-40B4-BE49-F238E27FC236}">
                <a16:creationId xmlns:a16="http://schemas.microsoft.com/office/drawing/2014/main" id="{EBC1C8C1-D43E-B34C-BCA8-A1711293D98D}"/>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26027564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0" name="Picture 9">
            <a:extLst>
              <a:ext uri="{FF2B5EF4-FFF2-40B4-BE49-F238E27FC236}">
                <a16:creationId xmlns:a16="http://schemas.microsoft.com/office/drawing/2014/main" id="{9B7B78F8-CF71-6645-91F2-03FD0653CA05}"/>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42657298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16928407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dirty="0"/>
              <a:t>SESSION TITLE</a:t>
            </a:r>
            <a:endParaRPr lang="en-US" dirty="0"/>
          </a:p>
        </p:txBody>
      </p:sp>
    </p:spTree>
    <p:extLst>
      <p:ext uri="{BB962C8B-B14F-4D97-AF65-F5344CB8AC3E}">
        <p14:creationId xmlns:p14="http://schemas.microsoft.com/office/powerpoint/2010/main" val="37352988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0"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4" name="Subtitle 2">
            <a:extLst>
              <a:ext uri="{FF2B5EF4-FFF2-40B4-BE49-F238E27FC236}">
                <a16:creationId xmlns:a16="http://schemas.microsoft.com/office/drawing/2014/main" id="{5645F7E7-16CA-164C-B4DF-7721497CF968}"/>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15" name="Subtitle 2">
            <a:extLst>
              <a:ext uri="{FF2B5EF4-FFF2-40B4-BE49-F238E27FC236}">
                <a16:creationId xmlns:a16="http://schemas.microsoft.com/office/drawing/2014/main" id="{BAD8506A-E388-874C-8A35-D949C75EA3AF}"/>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FFC002"/>
                </a:solidFill>
                <a:latin typeface="Century Gothic" panose="020B0502020202020204" pitchFamily="34" charset="0"/>
              </a:rPr>
              <a:t>05</a:t>
            </a:r>
            <a:endParaRPr lang="en-US" sz="7200" b="1" i="0" spc="-300" dirty="0">
              <a:solidFill>
                <a:srgbClr val="FFC002"/>
              </a:solidFill>
              <a:latin typeface="Century Gothic" panose="020B0502020202020204" pitchFamily="34" charset="0"/>
            </a:endParaRPr>
          </a:p>
        </p:txBody>
      </p:sp>
      <p:sp>
        <p:nvSpPr>
          <p:cNvPr id="19" name="Rectangle 18">
            <a:extLst>
              <a:ext uri="{FF2B5EF4-FFF2-40B4-BE49-F238E27FC236}">
                <a16:creationId xmlns:a16="http://schemas.microsoft.com/office/drawing/2014/main" id="{0B3ADA95-09A0-CB4B-9222-CDF378D13A28}"/>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2" name="Title 1">
            <a:extLst>
              <a:ext uri="{FF2B5EF4-FFF2-40B4-BE49-F238E27FC236}">
                <a16:creationId xmlns:a16="http://schemas.microsoft.com/office/drawing/2014/main" id="{C62352E7-52F6-4F45-9C2A-D09BD340DE65}"/>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Century Gothic" panose="020B0502020202020204" pitchFamily="34" charset="0"/>
              </a:defRPr>
            </a:lvl1pPr>
          </a:lstStyle>
          <a:p>
            <a:r>
              <a:rPr lang="en-GB" dirty="0"/>
              <a:t>WHAT OUR</a:t>
            </a:r>
            <a:br>
              <a:rPr lang="en-GB" dirty="0"/>
            </a:br>
            <a:r>
              <a:rPr lang="en-GB" dirty="0"/>
              <a:t>BODIES DO</a:t>
            </a:r>
            <a:br>
              <a:rPr lang="en-GB" dirty="0"/>
            </a:br>
            <a:r>
              <a:rPr lang="en-GB" dirty="0"/>
              <a:t>IN SPORT</a:t>
            </a:r>
            <a:endParaRPr lang="en-US" dirty="0"/>
          </a:p>
        </p:txBody>
      </p:sp>
    </p:spTree>
    <p:extLst>
      <p:ext uri="{BB962C8B-B14F-4D97-AF65-F5344CB8AC3E}">
        <p14:creationId xmlns:p14="http://schemas.microsoft.com/office/powerpoint/2010/main" val="32161030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1858778" cy="185877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2502436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dirty="0"/>
              <a:t>SESSION TITLE</a:t>
            </a:r>
            <a:endParaRPr lang="en-US" dirty="0"/>
          </a:p>
        </p:txBody>
      </p:sp>
    </p:spTree>
    <p:extLst>
      <p:ext uri="{BB962C8B-B14F-4D97-AF65-F5344CB8AC3E}">
        <p14:creationId xmlns:p14="http://schemas.microsoft.com/office/powerpoint/2010/main" val="30250250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26264048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dirty="0"/>
              <a:t>SESSION TITLE</a:t>
            </a:r>
            <a:endParaRPr lang="en-US" dirty="0"/>
          </a:p>
        </p:txBody>
      </p:sp>
    </p:spTree>
    <p:extLst>
      <p:ext uri="{BB962C8B-B14F-4D97-AF65-F5344CB8AC3E}">
        <p14:creationId xmlns:p14="http://schemas.microsoft.com/office/powerpoint/2010/main" val="2952606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4" name="Title 1">
            <a:extLst>
              <a:ext uri="{FF2B5EF4-FFF2-40B4-BE49-F238E27FC236}">
                <a16:creationId xmlns:a16="http://schemas.microsoft.com/office/drawing/2014/main" id="{CBE9BF1E-60ED-D74E-8110-1A11BDE5F212}"/>
              </a:ext>
            </a:extLst>
          </p:cNvPr>
          <p:cNvSpPr>
            <a:spLocks noGrp="1"/>
          </p:cNvSpPr>
          <p:nvPr>
            <p:ph type="title" hasCustomPrompt="1"/>
          </p:nvPr>
        </p:nvSpPr>
        <p:spPr>
          <a:xfrm>
            <a:off x="838200" y="788304"/>
            <a:ext cx="10515600" cy="2513214"/>
          </a:xfrm>
        </p:spPr>
        <p:txBody>
          <a:bodyPr>
            <a:noAutofit/>
          </a:bodyPr>
          <a:lstStyle>
            <a:lvl1pPr>
              <a:defRPr sz="7200" b="1" i="0">
                <a:solidFill>
                  <a:schemeClr val="bg1"/>
                </a:solidFill>
                <a:latin typeface="Futura Extra Black" pitchFamily="2" charset="0"/>
              </a:defRPr>
            </a:lvl1pPr>
          </a:lstStyle>
          <a:p>
            <a:r>
              <a:rPr lang="en-GB" dirty="0"/>
              <a:t>BODY TALK</a:t>
            </a:r>
            <a:br>
              <a:rPr lang="en-GB" dirty="0"/>
            </a:br>
            <a:r>
              <a:rPr lang="en-GB" dirty="0"/>
              <a:t>IN SPORT</a:t>
            </a:r>
            <a:endParaRPr lang="en-US" dirty="0"/>
          </a:p>
        </p:txBody>
      </p:sp>
      <p:sp>
        <p:nvSpPr>
          <p:cNvPr id="15" name="Subtitle 2">
            <a:extLst>
              <a:ext uri="{FF2B5EF4-FFF2-40B4-BE49-F238E27FC236}">
                <a16:creationId xmlns:a16="http://schemas.microsoft.com/office/drawing/2014/main" id="{1D8CB425-A913-6441-8600-79E366B9C7BF}"/>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19" name="Subtitle 2">
            <a:extLst>
              <a:ext uri="{FF2B5EF4-FFF2-40B4-BE49-F238E27FC236}">
                <a16:creationId xmlns:a16="http://schemas.microsoft.com/office/drawing/2014/main" id="{C64561FF-429E-EF4B-92DD-0CDE6FE110F7}"/>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671A71"/>
                </a:solidFill>
                <a:latin typeface="Futura Extra Black" pitchFamily="2" charset="0"/>
              </a:rPr>
              <a:t>02</a:t>
            </a:r>
            <a:endParaRPr lang="en-US" sz="7200" b="1" i="0" spc="-300" dirty="0">
              <a:solidFill>
                <a:srgbClr val="671A71"/>
              </a:solidFill>
              <a:latin typeface="Futura Extra Black" pitchFamily="2" charset="0"/>
            </a:endParaRPr>
          </a:p>
        </p:txBody>
      </p:sp>
      <p:sp>
        <p:nvSpPr>
          <p:cNvPr id="22" name="Rectangle 21">
            <a:extLst>
              <a:ext uri="{FF2B5EF4-FFF2-40B4-BE49-F238E27FC236}">
                <a16:creationId xmlns:a16="http://schemas.microsoft.com/office/drawing/2014/main" id="{871F9FEB-8BD2-714C-B9C0-BE0CB276A75A}"/>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579305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0" name="Picture 9">
            <a:extLst>
              <a:ext uri="{FF2B5EF4-FFF2-40B4-BE49-F238E27FC236}">
                <a16:creationId xmlns:a16="http://schemas.microsoft.com/office/drawing/2014/main" id="{C323C565-B2D0-DE46-870D-528D0D6D0CD7}"/>
              </a:ext>
            </a:extLst>
          </p:cNvPr>
          <p:cNvPicPr>
            <a:picLocks noChangeAspect="1"/>
          </p:cNvPicPr>
          <p:nvPr userDrawn="1"/>
        </p:nvPicPr>
        <p:blipFill>
          <a:blip r:embed="rId3"/>
          <a:stretch>
            <a:fillRect/>
          </a:stretch>
        </p:blipFill>
        <p:spPr>
          <a:xfrm>
            <a:off x="8868910" y="3810000"/>
            <a:ext cx="3323090" cy="3048000"/>
          </a:xfrm>
          <a:prstGeom prst="rect">
            <a:avLst/>
          </a:prstGeom>
        </p:spPr>
      </p:pic>
    </p:spTree>
    <p:extLst>
      <p:ext uri="{BB962C8B-B14F-4D97-AF65-F5344CB8AC3E}">
        <p14:creationId xmlns:p14="http://schemas.microsoft.com/office/powerpoint/2010/main" val="3193691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dirty="0"/>
              <a:t>HEADING</a:t>
            </a:r>
            <a:endParaRPr lang="en-US" dirty="0"/>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dirty="0"/>
              <a:t>Subheading</a:t>
            </a:r>
            <a:endParaRPr lang="en-US" dirty="0"/>
          </a:p>
        </p:txBody>
      </p:sp>
    </p:spTree>
    <p:extLst>
      <p:ext uri="{BB962C8B-B14F-4D97-AF65-F5344CB8AC3E}">
        <p14:creationId xmlns:p14="http://schemas.microsoft.com/office/powerpoint/2010/main" val="2730515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dirty="0"/>
              <a:t>SESSION TITLE</a:t>
            </a:r>
            <a:endParaRPr lang="en-US" dirty="0"/>
          </a:p>
        </p:txBody>
      </p:sp>
    </p:spTree>
    <p:extLst>
      <p:ext uri="{BB962C8B-B14F-4D97-AF65-F5344CB8AC3E}">
        <p14:creationId xmlns:p14="http://schemas.microsoft.com/office/powerpoint/2010/main" val="520878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
        <p:nvSpPr>
          <p:cNvPr id="15" name="Title 1">
            <a:extLst>
              <a:ext uri="{FF2B5EF4-FFF2-40B4-BE49-F238E27FC236}">
                <a16:creationId xmlns:a16="http://schemas.microsoft.com/office/drawing/2014/main" id="{D531D2D7-D3A9-AA4B-85E4-D6916149C1A6}"/>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Futura Extra Black" pitchFamily="2" charset="0"/>
              </a:defRPr>
            </a:lvl1pPr>
          </a:lstStyle>
          <a:p>
            <a:r>
              <a:rPr lang="en-GB" dirty="0"/>
              <a:t>WHAT OUR</a:t>
            </a:r>
            <a:br>
              <a:rPr lang="en-GB" dirty="0"/>
            </a:br>
            <a:r>
              <a:rPr lang="en-GB" dirty="0"/>
              <a:t>BODIES DO</a:t>
            </a:r>
            <a:br>
              <a:rPr lang="en-GB" dirty="0"/>
            </a:br>
            <a:r>
              <a:rPr lang="en-GB" dirty="0"/>
              <a:t>IN SPORT</a:t>
            </a:r>
            <a:endParaRPr lang="en-US" dirty="0"/>
          </a:p>
        </p:txBody>
      </p:sp>
      <p:sp>
        <p:nvSpPr>
          <p:cNvPr id="22" name="Subtitle 2">
            <a:extLst>
              <a:ext uri="{FF2B5EF4-FFF2-40B4-BE49-F238E27FC236}">
                <a16:creationId xmlns:a16="http://schemas.microsoft.com/office/drawing/2014/main" id="{F3EE2CBC-9D00-A342-A482-F96B7B04E6D9}"/>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SESSION</a:t>
            </a:r>
            <a:endParaRPr lang="en-US" dirty="0"/>
          </a:p>
        </p:txBody>
      </p:sp>
      <p:sp>
        <p:nvSpPr>
          <p:cNvPr id="23" name="Subtitle 2">
            <a:extLst>
              <a:ext uri="{FF2B5EF4-FFF2-40B4-BE49-F238E27FC236}">
                <a16:creationId xmlns:a16="http://schemas.microsoft.com/office/drawing/2014/main" id="{89971EE7-5025-0B43-AB2E-2195B7D49FD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dirty="0">
                <a:solidFill>
                  <a:srgbClr val="FFC002"/>
                </a:solidFill>
                <a:latin typeface="Futura Extra Black" pitchFamily="2" charset="0"/>
              </a:rPr>
              <a:t>03</a:t>
            </a:r>
            <a:endParaRPr lang="en-US" sz="7200" b="1" i="0" spc="-300" dirty="0">
              <a:solidFill>
                <a:srgbClr val="FFC002"/>
              </a:solidFill>
              <a:latin typeface="Futura Extra Black" pitchFamily="2" charset="0"/>
            </a:endParaRPr>
          </a:p>
        </p:txBody>
      </p:sp>
      <p:sp>
        <p:nvSpPr>
          <p:cNvPr id="24" name="Rectangle 23">
            <a:extLst>
              <a:ext uri="{FF2B5EF4-FFF2-40B4-BE49-F238E27FC236}">
                <a16:creationId xmlns:a16="http://schemas.microsoft.com/office/drawing/2014/main" id="{1821F730-0128-2D4D-8634-2A415C6DF11F}"/>
              </a:ext>
            </a:extLst>
          </p:cNvPr>
          <p:cNvSpPr/>
          <p:nvPr userDrawn="1"/>
        </p:nvSpPr>
        <p:spPr>
          <a:xfrm>
            <a:off x="9068755"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entury Gothic" panose="020B0502020202020204" pitchFamily="34" charset="0"/>
            </a:endParaRPr>
          </a:p>
        </p:txBody>
      </p:sp>
    </p:spTree>
    <p:extLst>
      <p:ext uri="{BB962C8B-B14F-4D97-AF65-F5344CB8AC3E}">
        <p14:creationId xmlns:p14="http://schemas.microsoft.com/office/powerpoint/2010/main" val="409586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711587-FD91-CF4D-80B1-9342EE350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823EC57B-410D-334D-8B3C-0568FD1387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08F55F27-D73B-DE4C-AB9C-FEA93D066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EACADB81-FF70-FC4F-94B9-6D0A3A55233F}" type="datetimeFigureOut">
              <a:rPr lang="en-US" smtClean="0"/>
              <a:pPr/>
              <a:t>5/22/2024</a:t>
            </a:fld>
            <a:endParaRPr lang="en-US" dirty="0"/>
          </a:p>
        </p:txBody>
      </p:sp>
      <p:sp>
        <p:nvSpPr>
          <p:cNvPr id="5" name="Footer Placeholder 4">
            <a:extLst>
              <a:ext uri="{FF2B5EF4-FFF2-40B4-BE49-F238E27FC236}">
                <a16:creationId xmlns:a16="http://schemas.microsoft.com/office/drawing/2014/main" id="{52619F2E-2DC8-3147-8FA2-2E02DB6101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14C50ECC-ECF0-9745-A03A-5D58CDB8B9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80A2B4B0-9491-B04B-970C-96F3FD69134F}" type="slidenum">
              <a:rPr lang="en-US" smtClean="0"/>
              <a:pPr/>
              <a:t>‹#›</a:t>
            </a:fld>
            <a:endParaRPr lang="en-US" dirty="0"/>
          </a:p>
        </p:txBody>
      </p:sp>
    </p:spTree>
    <p:extLst>
      <p:ext uri="{BB962C8B-B14F-4D97-AF65-F5344CB8AC3E}">
        <p14:creationId xmlns:p14="http://schemas.microsoft.com/office/powerpoint/2010/main" val="27854792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latinLnBrk="0" hangingPunct="1">
        <a:lnSpc>
          <a:spcPct val="90000"/>
        </a:lnSpc>
        <a:spcBef>
          <a:spcPct val="0"/>
        </a:spcBef>
        <a:buNone/>
        <a:defRPr sz="4400" b="0" i="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711587-FD91-CF4D-80B1-9342EE350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823EC57B-410D-334D-8B3C-0568FD1387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08F55F27-D73B-DE4C-AB9C-FEA93D066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EACADB81-FF70-FC4F-94B9-6D0A3A55233F}" type="datetimeFigureOut">
              <a:rPr lang="en-US" smtClean="0"/>
              <a:pPr/>
              <a:t>5/22/2024</a:t>
            </a:fld>
            <a:endParaRPr lang="en-US" dirty="0"/>
          </a:p>
        </p:txBody>
      </p:sp>
      <p:sp>
        <p:nvSpPr>
          <p:cNvPr id="5" name="Footer Placeholder 4">
            <a:extLst>
              <a:ext uri="{FF2B5EF4-FFF2-40B4-BE49-F238E27FC236}">
                <a16:creationId xmlns:a16="http://schemas.microsoft.com/office/drawing/2014/main" id="{52619F2E-2DC8-3147-8FA2-2E02DB6101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14C50ECC-ECF0-9745-A03A-5D58CDB8B9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80A2B4B0-9491-B04B-970C-96F3FD69134F}" type="slidenum">
              <a:rPr lang="en-US" smtClean="0"/>
              <a:pPr/>
              <a:t>‹#›</a:t>
            </a:fld>
            <a:endParaRPr lang="en-US" dirty="0"/>
          </a:p>
        </p:txBody>
      </p:sp>
    </p:spTree>
    <p:extLst>
      <p:ext uri="{BB962C8B-B14F-4D97-AF65-F5344CB8AC3E}">
        <p14:creationId xmlns:p14="http://schemas.microsoft.com/office/powerpoint/2010/main" val="260688058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Lst>
  <p:txStyles>
    <p:titleStyle>
      <a:lvl1pPr algn="l" defTabSz="914400" rtl="0" eaLnBrk="1" latinLnBrk="0" hangingPunct="1">
        <a:lnSpc>
          <a:spcPct val="90000"/>
        </a:lnSpc>
        <a:spcBef>
          <a:spcPct val="0"/>
        </a:spcBef>
        <a:buNone/>
        <a:defRPr sz="4400" b="0" i="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13.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jpeg"/><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A2D31E9-8A39-6945-BF0A-AAD99657A345}"/>
              </a:ext>
            </a:extLst>
          </p:cNvPr>
          <p:cNvSpPr txBox="1">
            <a:spLocks/>
          </p:cNvSpPr>
          <p:nvPr/>
        </p:nvSpPr>
        <p:spPr>
          <a:xfrm rot="316359">
            <a:off x="326222" y="1473722"/>
            <a:ext cx="7225907" cy="3245962"/>
          </a:xfrm>
          <a:prstGeom prst="rect">
            <a:avLst/>
          </a:prstGeom>
        </p:spPr>
        <p:txBody>
          <a:bodyPr spcFirstLastPara="1" numCol="1">
            <a:prstTxWarp prst="textCircle">
              <a:avLst/>
            </a:prstTxWarp>
            <a:normAutofit/>
          </a:bodyPr>
          <a:lstStyle>
            <a:lvl1pPr marL="0" indent="0" algn="l" defTabSz="914400" rtl="0" eaLnBrk="1" latinLnBrk="0" hangingPunct="1">
              <a:lnSpc>
                <a:spcPct val="90000"/>
              </a:lnSpc>
              <a:spcBef>
                <a:spcPts val="1000"/>
              </a:spcBef>
              <a:buFont typeface="Arial" panose="020B0604020202020204" pitchFamily="34" charset="0"/>
              <a:buNone/>
              <a:defRPr sz="6600" b="1" i="0" kern="1200">
                <a:solidFill>
                  <a:srgbClr val="FFC002"/>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Century Gothic" panose="020B0502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A</a:t>
            </a:r>
            <a:r>
              <a:rPr kumimoji="0" lang="en-GB" sz="6600" b="1" i="0" u="none" strike="noStrike" kern="1200" cap="none" spc="0" normalizeH="0" baseline="0" noProof="0" dirty="0">
                <a:ln>
                  <a:noFill/>
                </a:ln>
                <a:solidFill>
                  <a:srgbClr val="FFC002"/>
                </a:solidFill>
                <a:effectLst/>
                <a:uLnTx/>
                <a:uFillTx/>
                <a:latin typeface="Century Gothic" panose="020B0502020202020204" pitchFamily="34" charset="0"/>
                <a:ea typeface="+mn-ea"/>
                <a:cs typeface="+mn-cs"/>
              </a:rPr>
              <a:t>TLETAS</a:t>
            </a:r>
            <a:endParaRPr kumimoji="0" lang="en-US" sz="6600" b="1" i="0" u="none" strike="noStrike" kern="1200" cap="none" spc="0" normalizeH="0" baseline="0" noProof="0" dirty="0">
              <a:ln>
                <a:noFill/>
              </a:ln>
              <a:solidFill>
                <a:srgbClr val="FFC002"/>
              </a:solidFill>
              <a:effectLst/>
              <a:uLnTx/>
              <a:uFillTx/>
              <a:latin typeface="Century Gothic" panose="020B0502020202020204" pitchFamily="34" charset="0"/>
              <a:ea typeface="+mn-ea"/>
              <a:cs typeface="+mn-cs"/>
            </a:endParaRPr>
          </a:p>
        </p:txBody>
      </p:sp>
      <p:sp>
        <p:nvSpPr>
          <p:cNvPr id="4" name="Subtitle 2">
            <a:extLst>
              <a:ext uri="{FF2B5EF4-FFF2-40B4-BE49-F238E27FC236}">
                <a16:creationId xmlns:a16="http://schemas.microsoft.com/office/drawing/2014/main" id="{0F5893AC-CD09-8A41-96AD-FAD0D0AE71B1}"/>
              </a:ext>
            </a:extLst>
          </p:cNvPr>
          <p:cNvSpPr txBox="1">
            <a:spLocks/>
          </p:cNvSpPr>
          <p:nvPr/>
        </p:nvSpPr>
        <p:spPr>
          <a:xfrm>
            <a:off x="586795" y="2407080"/>
            <a:ext cx="4590985" cy="3015287"/>
          </a:xfrm>
          <a:prstGeom prst="rect">
            <a:avLst/>
          </a:prstGeom>
        </p:spPr>
        <p:txBody>
          <a:bodyPr spcFirstLastPara="1" vert="horz" lIns="91440" tIns="45720" rIns="91440" bIns="45720" numCol="1" rtlCol="0">
            <a:prstTxWarp prst="textCircle">
              <a:avLst/>
            </a:prstTxWarp>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chemeClr val="bg1"/>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Century Gothic" panose="020B0502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5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CON CONFIANZA</a:t>
            </a:r>
            <a:endParaRPr kumimoji="0" lang="en-US" sz="5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5" name="Subtitle 2">
            <a:extLst>
              <a:ext uri="{FF2B5EF4-FFF2-40B4-BE49-F238E27FC236}">
                <a16:creationId xmlns:a16="http://schemas.microsoft.com/office/drawing/2014/main" id="{5A76C49E-3356-F44D-94EF-C2009EA1BC77}"/>
              </a:ext>
            </a:extLst>
          </p:cNvPr>
          <p:cNvSpPr txBox="1">
            <a:spLocks/>
          </p:cNvSpPr>
          <p:nvPr/>
        </p:nvSpPr>
        <p:spPr>
          <a:xfrm rot="1209138">
            <a:off x="849611" y="3385481"/>
            <a:ext cx="4307717" cy="4073773"/>
          </a:xfrm>
          <a:prstGeom prst="rect">
            <a:avLst/>
          </a:prstGeom>
        </p:spPr>
        <p:txBody>
          <a:bodyPr spcFirstLastPara="1" vert="horz" lIns="91440" tIns="45720" rIns="91440" bIns="45720" numCol="1" rtlCol="0">
            <a:prstTxWarp prst="textCircle">
              <a:avLst/>
            </a:prstTxWarp>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chemeClr val="bg1"/>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Century Gothic" panose="020B0502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6600" dirty="0">
                <a:solidFill>
                  <a:srgbClr val="76DCE0"/>
                </a:solidFill>
              </a:rPr>
              <a:t>CORPORAL</a:t>
            </a:r>
            <a:endParaRPr kumimoji="0" lang="en-US" sz="6600" b="1" i="0" u="none" strike="noStrike" kern="1200" cap="none" spc="0" normalizeH="0" baseline="0" noProof="0" dirty="0">
              <a:ln>
                <a:noFill/>
              </a:ln>
              <a:solidFill>
                <a:srgbClr val="76DCE0"/>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4231021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E546E-1C68-414A-806F-50D27D50D666}"/>
              </a:ext>
            </a:extLst>
          </p:cNvPr>
          <p:cNvSpPr>
            <a:spLocks noGrp="1"/>
          </p:cNvSpPr>
          <p:nvPr>
            <p:ph type="title"/>
          </p:nvPr>
        </p:nvSpPr>
        <p:spPr/>
        <p:txBody>
          <a:bodyPr/>
          <a:lstStyle/>
          <a:p>
            <a:r>
              <a:rPr lang="es-ES" dirty="0">
                <a:latin typeface="Century Gothic" panose="020B0502020202020204" pitchFamily="34" charset="0"/>
              </a:rPr>
              <a:t>LO QUE EXPERIMENTAN NUESTROS CUERPOS EN EL DEPORTE</a:t>
            </a:r>
            <a:endParaRPr lang="en-US" dirty="0">
              <a:latin typeface="Century Gothic" panose="020B0502020202020204" pitchFamily="34" charset="0"/>
            </a:endParaRPr>
          </a:p>
        </p:txBody>
      </p:sp>
      <p:sp>
        <p:nvSpPr>
          <p:cNvPr id="3" name="Subtitle 2">
            <a:extLst>
              <a:ext uri="{FF2B5EF4-FFF2-40B4-BE49-F238E27FC236}">
                <a16:creationId xmlns:a16="http://schemas.microsoft.com/office/drawing/2014/main" id="{6AA16A4A-2F9C-A24D-ABFC-221A2F6BFA2A}"/>
              </a:ext>
            </a:extLst>
          </p:cNvPr>
          <p:cNvSpPr>
            <a:spLocks noGrp="1"/>
          </p:cNvSpPr>
          <p:nvPr>
            <p:ph type="subTitle" idx="1"/>
          </p:nvPr>
        </p:nvSpPr>
        <p:spPr>
          <a:xfrm>
            <a:off x="8748934" y="3968976"/>
            <a:ext cx="1640203" cy="1423156"/>
          </a:xfrm>
          <a:ln>
            <a:solidFill>
              <a:srgbClr val="FE5357"/>
            </a:solidFill>
          </a:ln>
        </p:spPr>
        <p:txBody>
          <a:bodyPr/>
          <a:lstStyle/>
          <a:p>
            <a:r>
              <a:rPr lang="en-US" dirty="0"/>
              <a:t>SESIÓN</a:t>
            </a:r>
          </a:p>
        </p:txBody>
      </p:sp>
      <p:sp>
        <p:nvSpPr>
          <p:cNvPr id="4" name="Rectangle 3">
            <a:extLst>
              <a:ext uri="{FF2B5EF4-FFF2-40B4-BE49-F238E27FC236}">
                <a16:creationId xmlns:a16="http://schemas.microsoft.com/office/drawing/2014/main" id="{091FD9D0-F185-B287-6DF1-A528950358AB}"/>
              </a:ext>
            </a:extLst>
          </p:cNvPr>
          <p:cNvSpPr/>
          <p:nvPr/>
        </p:nvSpPr>
        <p:spPr>
          <a:xfrm>
            <a:off x="8951216" y="4348819"/>
            <a:ext cx="1348832" cy="744717"/>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le 1">
            <a:extLst>
              <a:ext uri="{FF2B5EF4-FFF2-40B4-BE49-F238E27FC236}">
                <a16:creationId xmlns:a16="http://schemas.microsoft.com/office/drawing/2014/main" id="{43FC4418-F720-E820-7B19-0E6A59C767A2}"/>
              </a:ext>
            </a:extLst>
          </p:cNvPr>
          <p:cNvSpPr txBox="1">
            <a:spLocks/>
          </p:cNvSpPr>
          <p:nvPr/>
        </p:nvSpPr>
        <p:spPr>
          <a:xfrm>
            <a:off x="8997480" y="3858814"/>
            <a:ext cx="1302568" cy="1816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7200" b="1" i="0" kern="1200">
                <a:solidFill>
                  <a:schemeClr val="bg1"/>
                </a:solidFill>
                <a:latin typeface="Futura Extra Black" pitchFamily="2" charset="0"/>
                <a:ea typeface="+mj-ea"/>
                <a:cs typeface="+mj-cs"/>
              </a:defRPr>
            </a:lvl1pPr>
          </a:lstStyle>
          <a:p>
            <a:r>
              <a:rPr lang="en-US" dirty="0">
                <a:solidFill>
                  <a:srgbClr val="FFC002"/>
                </a:solidFill>
              </a:rPr>
              <a:t>02</a:t>
            </a:r>
          </a:p>
        </p:txBody>
      </p:sp>
    </p:spTree>
    <p:extLst>
      <p:ext uri="{BB962C8B-B14F-4D97-AF65-F5344CB8AC3E}">
        <p14:creationId xmlns:p14="http://schemas.microsoft.com/office/powerpoint/2010/main" val="2428711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nip Single Corner of Rectangle 4">
            <a:extLst>
              <a:ext uri="{FF2B5EF4-FFF2-40B4-BE49-F238E27FC236}">
                <a16:creationId xmlns:a16="http://schemas.microsoft.com/office/drawing/2014/main" id="{DA487FF0-C4E9-F74F-8F6D-6BF1400B0809}"/>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7" name="Chord 6">
            <a:extLst>
              <a:ext uri="{FF2B5EF4-FFF2-40B4-BE49-F238E27FC236}">
                <a16:creationId xmlns:a16="http://schemas.microsoft.com/office/drawing/2014/main" id="{54E101B0-80B2-4C45-899F-E7C3EFC848B8}"/>
              </a:ext>
            </a:extLst>
          </p:cNvPr>
          <p:cNvSpPr/>
          <p:nvPr/>
        </p:nvSpPr>
        <p:spPr>
          <a:xfrm rot="10800000">
            <a:off x="-2093569" y="2692590"/>
            <a:ext cx="4165410" cy="4165410"/>
          </a:xfrm>
          <a:prstGeom prst="chord">
            <a:avLst>
              <a:gd name="adj1" fmla="val 5407640"/>
              <a:gd name="adj2" fmla="val 16200000"/>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6A0E6"/>
              </a:solidFill>
              <a:latin typeface="Century Gothic" panose="020B0502020202020204" pitchFamily="34" charset="0"/>
            </a:endParaRPr>
          </a:p>
        </p:txBody>
      </p:sp>
      <p:pic>
        <p:nvPicPr>
          <p:cNvPr id="8" name="Picture 7">
            <a:extLst>
              <a:ext uri="{FF2B5EF4-FFF2-40B4-BE49-F238E27FC236}">
                <a16:creationId xmlns:a16="http://schemas.microsoft.com/office/drawing/2014/main" id="{3A7923B4-424F-F044-AE06-C35E350F1992}"/>
              </a:ext>
            </a:extLst>
          </p:cNvPr>
          <p:cNvPicPr>
            <a:picLocks noChangeAspect="1"/>
          </p:cNvPicPr>
          <p:nvPr/>
        </p:nvPicPr>
        <p:blipFill>
          <a:blip r:embed="rId3"/>
          <a:stretch>
            <a:fillRect/>
          </a:stretch>
        </p:blipFill>
        <p:spPr>
          <a:xfrm rot="10800000">
            <a:off x="0" y="1398951"/>
            <a:ext cx="2190583" cy="4370268"/>
          </a:xfrm>
          <a:prstGeom prst="rect">
            <a:avLst/>
          </a:prstGeom>
        </p:spPr>
      </p:pic>
      <p:sp>
        <p:nvSpPr>
          <p:cNvPr id="9" name="Right Triangle 8">
            <a:extLst>
              <a:ext uri="{FF2B5EF4-FFF2-40B4-BE49-F238E27FC236}">
                <a16:creationId xmlns:a16="http://schemas.microsoft.com/office/drawing/2014/main" id="{92025C56-5D2C-F649-AD5B-446C83F35C90}"/>
              </a:ext>
            </a:extLst>
          </p:cNvPr>
          <p:cNvSpPr/>
          <p:nvPr/>
        </p:nvSpPr>
        <p:spPr>
          <a:xfrm rot="16200000">
            <a:off x="10151164" y="4817166"/>
            <a:ext cx="2040834" cy="2040834"/>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 name="Title 1">
            <a:extLst>
              <a:ext uri="{FF2B5EF4-FFF2-40B4-BE49-F238E27FC236}">
                <a16:creationId xmlns:a16="http://schemas.microsoft.com/office/drawing/2014/main" id="{5EB794F9-AAE3-B346-AE96-FFD32C2EA9C0}"/>
              </a:ext>
            </a:extLst>
          </p:cNvPr>
          <p:cNvSpPr>
            <a:spLocks noGrp="1"/>
          </p:cNvSpPr>
          <p:nvPr>
            <p:ph type="title"/>
          </p:nvPr>
        </p:nvSpPr>
        <p:spPr/>
        <p:txBody>
          <a:bodyPr/>
          <a:lstStyle/>
          <a:p>
            <a:r>
              <a:rPr lang="en-US" dirty="0">
                <a:latin typeface="Century Gothic" panose="020B0502020202020204" pitchFamily="34" charset="0"/>
              </a:rPr>
              <a:t>LAS HABILIDADES</a:t>
            </a:r>
          </a:p>
        </p:txBody>
      </p:sp>
    </p:spTree>
    <p:extLst>
      <p:ext uri="{BB962C8B-B14F-4D97-AF65-F5344CB8AC3E}">
        <p14:creationId xmlns:p14="http://schemas.microsoft.com/office/powerpoint/2010/main" val="1580854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8D438-802D-F44A-BB91-AF20FDB2EE1E}"/>
              </a:ext>
            </a:extLst>
          </p:cNvPr>
          <p:cNvSpPr>
            <a:spLocks noGrp="1"/>
          </p:cNvSpPr>
          <p:nvPr>
            <p:ph type="title"/>
          </p:nvPr>
        </p:nvSpPr>
        <p:spPr/>
        <p:txBody>
          <a:bodyPr/>
          <a:lstStyle/>
          <a:p>
            <a:r>
              <a:rPr lang="en-US" dirty="0">
                <a:latin typeface="Century Gothic" panose="020B0502020202020204" pitchFamily="34" charset="0"/>
              </a:rPr>
              <a:t>LAS HABILIDADES</a:t>
            </a:r>
          </a:p>
        </p:txBody>
      </p:sp>
      <p:sp>
        <p:nvSpPr>
          <p:cNvPr id="3" name="Content Placeholder 2">
            <a:extLst>
              <a:ext uri="{FF2B5EF4-FFF2-40B4-BE49-F238E27FC236}">
                <a16:creationId xmlns:a16="http://schemas.microsoft.com/office/drawing/2014/main" id="{AFE8ABD2-1C52-7B4C-A323-7AAF90DAA37E}"/>
              </a:ext>
            </a:extLst>
          </p:cNvPr>
          <p:cNvSpPr>
            <a:spLocks noGrp="1"/>
          </p:cNvSpPr>
          <p:nvPr>
            <p:ph idx="1"/>
          </p:nvPr>
        </p:nvSpPr>
        <p:spPr>
          <a:xfrm>
            <a:off x="838200" y="1547529"/>
            <a:ext cx="10515600" cy="556192"/>
          </a:xfrm>
        </p:spPr>
        <p:txBody>
          <a:bodyPr/>
          <a:lstStyle/>
          <a:p>
            <a:r>
              <a:rPr lang="en-US" dirty="0" err="1"/>
              <a:t>Tarea</a:t>
            </a:r>
            <a:r>
              <a:rPr lang="en-US" dirty="0"/>
              <a:t> de </a:t>
            </a:r>
            <a:r>
              <a:rPr lang="en-US" dirty="0" err="1"/>
              <a:t>escritura</a:t>
            </a:r>
            <a:r>
              <a:rPr lang="en-US" dirty="0"/>
              <a:t> individual</a:t>
            </a:r>
          </a:p>
        </p:txBody>
      </p:sp>
      <p:sp>
        <p:nvSpPr>
          <p:cNvPr id="4" name="Title 1">
            <a:extLst>
              <a:ext uri="{FF2B5EF4-FFF2-40B4-BE49-F238E27FC236}">
                <a16:creationId xmlns:a16="http://schemas.microsoft.com/office/drawing/2014/main" id="{7ABFB40C-127F-294B-BE1E-5A2A4A339350}"/>
              </a:ext>
            </a:extLst>
          </p:cNvPr>
          <p:cNvSpPr txBox="1">
            <a:spLocks/>
          </p:cNvSpPr>
          <p:nvPr/>
        </p:nvSpPr>
        <p:spPr>
          <a:xfrm>
            <a:off x="860019" y="2516753"/>
            <a:ext cx="7440602" cy="37075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s-ES" sz="1600" b="1" kern="1200" spc="0" dirty="0">
                <a:solidFill>
                  <a:srgbClr val="671A71"/>
                </a:solidFill>
                <a:effectLst/>
                <a:latin typeface="Century Gothic" panose="020B0502020202020204" pitchFamily="34" charset="0"/>
                <a:ea typeface="+mj-ea"/>
                <a:cs typeface="+mj-cs"/>
              </a:rPr>
              <a:t>Un ejemplo de respuesta podría ser...</a:t>
            </a:r>
          </a:p>
          <a:p>
            <a:pPr marL="0" indent="0">
              <a:lnSpc>
                <a:spcPct val="120000"/>
              </a:lnSpc>
              <a:buFont typeface="Arial" panose="020B0604020202020204" pitchFamily="34" charset="0"/>
              <a:buNone/>
            </a:pPr>
            <a:endParaRPr lang="en-US" sz="1600" kern="1200" spc="0" dirty="0">
              <a:solidFill>
                <a:srgbClr val="671A71"/>
              </a:solidFill>
              <a:effectLst/>
              <a:latin typeface="Century Gothic" panose="020B0502020202020204" pitchFamily="34" charset="0"/>
              <a:ea typeface="+mj-ea"/>
              <a:cs typeface="+mj-cs"/>
            </a:endParaRPr>
          </a:p>
          <a:p>
            <a:pPr>
              <a:lnSpc>
                <a:spcPct val="120000"/>
              </a:lnSpc>
            </a:pPr>
            <a:r>
              <a:rPr lang="es-ES" sz="1600" dirty="0">
                <a:latin typeface="Century Gothic" panose="020B0502020202020204" pitchFamily="34" charset="0"/>
              </a:rPr>
              <a:t>"La silla de ruedas me da libertad en la cancha de baloncesto. A veces me doy golpes en las manos y se me debilitan al impulsar las ruedas, pero me encanta la independencia de ser capaz de cruzar la cancha volando, esquivando a las otras jugadoras. Si me caigo o si alguien me empuja, sé que mi equipo me ayudará. </a:t>
            </a:r>
          </a:p>
          <a:p>
            <a:pPr>
              <a:lnSpc>
                <a:spcPct val="120000"/>
              </a:lnSpc>
            </a:pPr>
            <a:r>
              <a:rPr lang="es-ES" sz="1600" dirty="0">
                <a:latin typeface="Century Gothic" panose="020B0502020202020204" pitchFamily="34" charset="0"/>
              </a:rPr>
              <a:t>Todas unimos fuerzas para formar un equipo muy potente. Puede que no sea capaz de levantar mucho los brazos, pero sé que, si le paso el balón a mi compañera, ella marcará y celebraremos lo que conseguimos juntas."</a:t>
            </a:r>
            <a:endParaRPr lang="en-US" sz="1600" kern="1200" spc="0" dirty="0">
              <a:solidFill>
                <a:srgbClr val="671A71"/>
              </a:solidFill>
              <a:effectLst/>
              <a:latin typeface="Century Gothic" panose="020B0502020202020204" pitchFamily="34" charset="0"/>
              <a:ea typeface="+mj-ea"/>
              <a:cs typeface="+mj-cs"/>
            </a:endParaRPr>
          </a:p>
        </p:txBody>
      </p:sp>
    </p:spTree>
    <p:extLst>
      <p:ext uri="{BB962C8B-B14F-4D97-AF65-F5344CB8AC3E}">
        <p14:creationId xmlns:p14="http://schemas.microsoft.com/office/powerpoint/2010/main" val="2916569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8D438-802D-F44A-BB91-AF20FDB2EE1E}"/>
              </a:ext>
            </a:extLst>
          </p:cNvPr>
          <p:cNvSpPr>
            <a:spLocks noGrp="1"/>
          </p:cNvSpPr>
          <p:nvPr>
            <p:ph type="title"/>
          </p:nvPr>
        </p:nvSpPr>
        <p:spPr/>
        <p:txBody>
          <a:bodyPr/>
          <a:lstStyle/>
          <a:p>
            <a:r>
              <a:rPr lang="en-US" dirty="0">
                <a:latin typeface="Century Gothic" panose="020B0502020202020204" pitchFamily="34" charset="0"/>
              </a:rPr>
              <a:t>LAS HABILIDADES</a:t>
            </a:r>
          </a:p>
        </p:txBody>
      </p:sp>
      <p:sp>
        <p:nvSpPr>
          <p:cNvPr id="3" name="Content Placeholder 2">
            <a:extLst>
              <a:ext uri="{FF2B5EF4-FFF2-40B4-BE49-F238E27FC236}">
                <a16:creationId xmlns:a16="http://schemas.microsoft.com/office/drawing/2014/main" id="{AFE8ABD2-1C52-7B4C-A323-7AAF90DAA37E}"/>
              </a:ext>
            </a:extLst>
          </p:cNvPr>
          <p:cNvSpPr>
            <a:spLocks noGrp="1"/>
          </p:cNvSpPr>
          <p:nvPr>
            <p:ph idx="1"/>
          </p:nvPr>
        </p:nvSpPr>
        <p:spPr>
          <a:xfrm>
            <a:off x="838200" y="1547529"/>
            <a:ext cx="10515600" cy="556192"/>
          </a:xfrm>
        </p:spPr>
        <p:txBody>
          <a:bodyPr/>
          <a:lstStyle/>
          <a:p>
            <a:r>
              <a:rPr lang="en-US" dirty="0" err="1"/>
              <a:t>Ejercicio</a:t>
            </a:r>
            <a:r>
              <a:rPr lang="en-US" dirty="0"/>
              <a:t> de </a:t>
            </a:r>
            <a:r>
              <a:rPr lang="en-US" dirty="0" err="1"/>
              <a:t>escritura</a:t>
            </a:r>
            <a:r>
              <a:rPr lang="en-US" dirty="0"/>
              <a:t> individual</a:t>
            </a:r>
          </a:p>
        </p:txBody>
      </p:sp>
      <p:pic>
        <p:nvPicPr>
          <p:cNvPr id="6" name="Picture 5">
            <a:extLst>
              <a:ext uri="{FF2B5EF4-FFF2-40B4-BE49-F238E27FC236}">
                <a16:creationId xmlns:a16="http://schemas.microsoft.com/office/drawing/2014/main" id="{748C4B84-9314-41AD-B56D-882E14D5A8B9}"/>
              </a:ext>
            </a:extLst>
          </p:cNvPr>
          <p:cNvPicPr>
            <a:picLocks noChangeAspect="1"/>
          </p:cNvPicPr>
          <p:nvPr/>
        </p:nvPicPr>
        <p:blipFill>
          <a:blip r:embed="rId2"/>
          <a:stretch>
            <a:fillRect/>
          </a:stretch>
        </p:blipFill>
        <p:spPr>
          <a:xfrm>
            <a:off x="6686550" y="1790700"/>
            <a:ext cx="5505450" cy="5067300"/>
          </a:xfrm>
          <a:prstGeom prst="rect">
            <a:avLst/>
          </a:prstGeom>
        </p:spPr>
      </p:pic>
      <p:sp>
        <p:nvSpPr>
          <p:cNvPr id="4" name="Title 1">
            <a:extLst>
              <a:ext uri="{FF2B5EF4-FFF2-40B4-BE49-F238E27FC236}">
                <a16:creationId xmlns:a16="http://schemas.microsoft.com/office/drawing/2014/main" id="{7ABFB40C-127F-294B-BE1E-5A2A4A339350}"/>
              </a:ext>
            </a:extLst>
          </p:cNvPr>
          <p:cNvSpPr txBox="1">
            <a:spLocks/>
          </p:cNvSpPr>
          <p:nvPr/>
        </p:nvSpPr>
        <p:spPr>
          <a:xfrm>
            <a:off x="860019" y="2290439"/>
            <a:ext cx="7440602" cy="42024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s-ES" sz="1600" b="1" kern="1200" spc="0" dirty="0">
                <a:solidFill>
                  <a:srgbClr val="671A71"/>
                </a:solidFill>
                <a:effectLst/>
                <a:latin typeface="Century Gothic" panose="020B0502020202020204" pitchFamily="34" charset="0"/>
                <a:ea typeface="+mj-ea"/>
                <a:cs typeface="+mj-cs"/>
              </a:rPr>
              <a:t>Un ejemplo de respuesta podría ser...</a:t>
            </a:r>
          </a:p>
          <a:p>
            <a:pPr marL="0" indent="0">
              <a:lnSpc>
                <a:spcPct val="120000"/>
              </a:lnSpc>
              <a:buFont typeface="Arial" panose="020B0604020202020204" pitchFamily="34" charset="0"/>
              <a:buNone/>
            </a:pPr>
            <a:endParaRPr lang="en-US" sz="1600" kern="1200" spc="0" dirty="0">
              <a:solidFill>
                <a:srgbClr val="671A71"/>
              </a:solidFill>
              <a:effectLst/>
              <a:latin typeface="Century Gothic" panose="020B0502020202020204" pitchFamily="34" charset="0"/>
              <a:ea typeface="+mj-ea"/>
              <a:cs typeface="+mj-cs"/>
            </a:endParaRPr>
          </a:p>
          <a:p>
            <a:pPr>
              <a:lnSpc>
                <a:spcPct val="120000"/>
              </a:lnSpc>
            </a:pPr>
            <a:r>
              <a:rPr lang="es-ES" sz="1600" dirty="0">
                <a:latin typeface="Century Gothic" panose="020B0502020202020204" pitchFamily="34" charset="0"/>
              </a:rPr>
              <a:t>"En cuanto escucho música, me dan ganas de bailar. Me paso el día oyendo música y, en cuanto tengo espacio, empiezo a moverme. Me encanta cuando la música está tan alta que puedo sentir la vibración en el cuerpo. Lo que más feliz me hace es estar en un estudio de danza, con la luz tenue, mi música favorita y yo bailando libremente. Me gusta probar diferentes estilos y tratar de adoptar nuevas posturas con mi cuerpo. </a:t>
            </a:r>
          </a:p>
          <a:p>
            <a:pPr>
              <a:lnSpc>
                <a:spcPct val="120000"/>
              </a:lnSpc>
            </a:pPr>
            <a:r>
              <a:rPr lang="es-ES" sz="1600" dirty="0">
                <a:latin typeface="Century Gothic" panose="020B0502020202020204" pitchFamily="34" charset="0"/>
              </a:rPr>
              <a:t>La danza también es un espacio en el que puedo conectar con mis amistades. Hablamos de cómo nos ha ido el día o, si queremos olvidarnos de nuestras preocupaciones, ponemos nuestras canciones favoritas y nos enseñamos pasos mutuamente."</a:t>
            </a:r>
            <a:endParaRPr lang="en-US" sz="1600" kern="1200" spc="0" dirty="0">
              <a:solidFill>
                <a:srgbClr val="671A71"/>
              </a:solidFill>
              <a:effectLst/>
              <a:latin typeface="Century Gothic" panose="020B0502020202020204" pitchFamily="34" charset="0"/>
              <a:ea typeface="+mj-ea"/>
              <a:cs typeface="+mj-cs"/>
            </a:endParaRPr>
          </a:p>
        </p:txBody>
      </p:sp>
    </p:spTree>
    <p:extLst>
      <p:ext uri="{BB962C8B-B14F-4D97-AF65-F5344CB8AC3E}">
        <p14:creationId xmlns:p14="http://schemas.microsoft.com/office/powerpoint/2010/main" val="3777579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794F9-AAE3-B346-AE96-FFD32C2EA9C0}"/>
              </a:ext>
            </a:extLst>
          </p:cNvPr>
          <p:cNvSpPr>
            <a:spLocks noGrp="1"/>
          </p:cNvSpPr>
          <p:nvPr>
            <p:ph type="title"/>
          </p:nvPr>
        </p:nvSpPr>
        <p:spPr/>
        <p:txBody>
          <a:bodyPr/>
          <a:lstStyle/>
          <a:p>
            <a:r>
              <a:rPr lang="en-US" dirty="0">
                <a:latin typeface="Century Gothic" panose="020B0502020202020204" pitchFamily="34" charset="0"/>
              </a:rPr>
              <a:t>EL RESULTADO FINAL</a:t>
            </a:r>
          </a:p>
        </p:txBody>
      </p:sp>
      <p:sp>
        <p:nvSpPr>
          <p:cNvPr id="6" name="Snip Single Corner of Rectangle 4">
            <a:extLst>
              <a:ext uri="{FF2B5EF4-FFF2-40B4-BE49-F238E27FC236}">
                <a16:creationId xmlns:a16="http://schemas.microsoft.com/office/drawing/2014/main" id="{DA487FF0-C4E9-F74F-8F6D-6BF1400B0809}"/>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7" name="Chord 6">
            <a:extLst>
              <a:ext uri="{FF2B5EF4-FFF2-40B4-BE49-F238E27FC236}">
                <a16:creationId xmlns:a16="http://schemas.microsoft.com/office/drawing/2014/main" id="{54E101B0-80B2-4C45-899F-E7C3EFC848B8}"/>
              </a:ext>
            </a:extLst>
          </p:cNvPr>
          <p:cNvSpPr/>
          <p:nvPr/>
        </p:nvSpPr>
        <p:spPr>
          <a:xfrm rot="10800000">
            <a:off x="-2093569" y="2692590"/>
            <a:ext cx="4165410" cy="4165410"/>
          </a:xfrm>
          <a:prstGeom prst="chord">
            <a:avLst>
              <a:gd name="adj1" fmla="val 5407640"/>
              <a:gd name="adj2" fmla="val 16200000"/>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6A0E6"/>
              </a:solidFill>
              <a:latin typeface="Century Gothic" panose="020B0502020202020204" pitchFamily="34" charset="0"/>
            </a:endParaRPr>
          </a:p>
        </p:txBody>
      </p:sp>
      <p:pic>
        <p:nvPicPr>
          <p:cNvPr id="8" name="Picture 7">
            <a:extLst>
              <a:ext uri="{FF2B5EF4-FFF2-40B4-BE49-F238E27FC236}">
                <a16:creationId xmlns:a16="http://schemas.microsoft.com/office/drawing/2014/main" id="{3A7923B4-424F-F044-AE06-C35E350F1992}"/>
              </a:ext>
            </a:extLst>
          </p:cNvPr>
          <p:cNvPicPr>
            <a:picLocks noChangeAspect="1"/>
          </p:cNvPicPr>
          <p:nvPr/>
        </p:nvPicPr>
        <p:blipFill>
          <a:blip r:embed="rId4"/>
          <a:stretch>
            <a:fillRect/>
          </a:stretch>
        </p:blipFill>
        <p:spPr>
          <a:xfrm rot="10800000">
            <a:off x="0" y="1398951"/>
            <a:ext cx="2190583" cy="4370268"/>
          </a:xfrm>
          <a:prstGeom prst="rect">
            <a:avLst/>
          </a:prstGeom>
        </p:spPr>
      </p:pic>
      <p:sp>
        <p:nvSpPr>
          <p:cNvPr id="9" name="Right Triangle 8">
            <a:extLst>
              <a:ext uri="{FF2B5EF4-FFF2-40B4-BE49-F238E27FC236}">
                <a16:creationId xmlns:a16="http://schemas.microsoft.com/office/drawing/2014/main" id="{92025C56-5D2C-F649-AD5B-446C83F35C90}"/>
              </a:ext>
            </a:extLst>
          </p:cNvPr>
          <p:cNvSpPr/>
          <p:nvPr/>
        </p:nvSpPr>
        <p:spPr>
          <a:xfrm rot="16200000">
            <a:off x="10151164" y="4817166"/>
            <a:ext cx="2040834" cy="2040834"/>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Tree>
    <p:extLst>
      <p:ext uri="{BB962C8B-B14F-4D97-AF65-F5344CB8AC3E}">
        <p14:creationId xmlns:p14="http://schemas.microsoft.com/office/powerpoint/2010/main" val="3673915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EE9C-4848-474A-A8C8-967049BE7D5C}"/>
              </a:ext>
            </a:extLst>
          </p:cNvPr>
          <p:cNvSpPr>
            <a:spLocks noGrp="1"/>
          </p:cNvSpPr>
          <p:nvPr>
            <p:ph type="title"/>
          </p:nvPr>
        </p:nvSpPr>
        <p:spPr/>
        <p:txBody>
          <a:bodyPr/>
          <a:lstStyle/>
          <a:p>
            <a:r>
              <a:rPr lang="en-US" dirty="0">
                <a:latin typeface="Century Gothic" panose="020B0502020202020204" pitchFamily="34" charset="0"/>
              </a:rPr>
              <a:t>EL RESULTADO FINAL</a:t>
            </a:r>
            <a:endParaRPr lang="nl-NL"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66C704C0-B391-4D20-A92E-DABEC142E37E}"/>
              </a:ext>
            </a:extLst>
          </p:cNvPr>
          <p:cNvSpPr>
            <a:spLocks noGrp="1"/>
          </p:cNvSpPr>
          <p:nvPr>
            <p:ph idx="1"/>
          </p:nvPr>
        </p:nvSpPr>
        <p:spPr>
          <a:xfrm>
            <a:off x="838199" y="1476656"/>
            <a:ext cx="10515600" cy="556192"/>
          </a:xfrm>
        </p:spPr>
        <p:txBody>
          <a:bodyPr/>
          <a:lstStyle/>
          <a:p>
            <a:r>
              <a:rPr lang="es-ES" dirty="0"/>
              <a:t>La Meditación de Tres Pasos </a:t>
            </a:r>
            <a:endParaRPr lang="nl-NL" dirty="0"/>
          </a:p>
        </p:txBody>
      </p:sp>
      <p:sp>
        <p:nvSpPr>
          <p:cNvPr id="5" name="Oval 4">
            <a:extLst>
              <a:ext uri="{FF2B5EF4-FFF2-40B4-BE49-F238E27FC236}">
                <a16:creationId xmlns:a16="http://schemas.microsoft.com/office/drawing/2014/main" id="{FEE37F51-6152-41D8-96DE-D61AE5EB5467}"/>
              </a:ext>
            </a:extLst>
          </p:cNvPr>
          <p:cNvSpPr/>
          <p:nvPr/>
        </p:nvSpPr>
        <p:spPr>
          <a:xfrm>
            <a:off x="582229" y="2623478"/>
            <a:ext cx="469035" cy="485530"/>
          </a:xfrm>
          <a:prstGeom prst="ellips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le 1">
            <a:extLst>
              <a:ext uri="{FF2B5EF4-FFF2-40B4-BE49-F238E27FC236}">
                <a16:creationId xmlns:a16="http://schemas.microsoft.com/office/drawing/2014/main" id="{884F8329-39D3-4973-9628-C7D2B58367E1}"/>
              </a:ext>
            </a:extLst>
          </p:cNvPr>
          <p:cNvSpPr txBox="1">
            <a:spLocks/>
          </p:cNvSpPr>
          <p:nvPr/>
        </p:nvSpPr>
        <p:spPr>
          <a:xfrm>
            <a:off x="673963" y="2657897"/>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a:solidFill>
                  <a:schemeClr val="bg1"/>
                </a:solidFill>
                <a:latin typeface="Century Gothic" panose="020B0502020202020204" pitchFamily="34" charset="0"/>
              </a:rPr>
              <a:t>1</a:t>
            </a:r>
            <a:endParaRPr lang="en-US" sz="1600" spc="0" dirty="0">
              <a:solidFill>
                <a:schemeClr val="bg1"/>
              </a:solidFill>
              <a:latin typeface="Century Gothic" panose="020B0502020202020204" pitchFamily="34" charset="0"/>
            </a:endParaRPr>
          </a:p>
        </p:txBody>
      </p:sp>
      <p:sp>
        <p:nvSpPr>
          <p:cNvPr id="7" name="Oval 6">
            <a:extLst>
              <a:ext uri="{FF2B5EF4-FFF2-40B4-BE49-F238E27FC236}">
                <a16:creationId xmlns:a16="http://schemas.microsoft.com/office/drawing/2014/main" id="{63203A1E-AEC7-4C46-80D0-541199FDF627}"/>
              </a:ext>
            </a:extLst>
          </p:cNvPr>
          <p:cNvSpPr/>
          <p:nvPr/>
        </p:nvSpPr>
        <p:spPr>
          <a:xfrm>
            <a:off x="584446" y="3506228"/>
            <a:ext cx="469035" cy="485530"/>
          </a:xfrm>
          <a:prstGeom prst="ellips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le 1">
            <a:extLst>
              <a:ext uri="{FF2B5EF4-FFF2-40B4-BE49-F238E27FC236}">
                <a16:creationId xmlns:a16="http://schemas.microsoft.com/office/drawing/2014/main" id="{DD118A71-4C98-4FD6-8FC7-D16AC72343FE}"/>
              </a:ext>
            </a:extLst>
          </p:cNvPr>
          <p:cNvSpPr txBox="1">
            <a:spLocks/>
          </p:cNvSpPr>
          <p:nvPr/>
        </p:nvSpPr>
        <p:spPr>
          <a:xfrm>
            <a:off x="676180" y="3540647"/>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a:solidFill>
                  <a:schemeClr val="bg1"/>
                </a:solidFill>
                <a:latin typeface="Century Gothic" panose="020B0502020202020204" pitchFamily="34" charset="0"/>
              </a:rPr>
              <a:t>2</a:t>
            </a:r>
            <a:endParaRPr lang="en-US" sz="1600" spc="0" dirty="0">
              <a:solidFill>
                <a:schemeClr val="bg1"/>
              </a:solidFill>
              <a:latin typeface="Century Gothic" panose="020B0502020202020204" pitchFamily="34" charset="0"/>
            </a:endParaRPr>
          </a:p>
        </p:txBody>
      </p:sp>
      <p:sp>
        <p:nvSpPr>
          <p:cNvPr id="9" name="Oval 8">
            <a:extLst>
              <a:ext uri="{FF2B5EF4-FFF2-40B4-BE49-F238E27FC236}">
                <a16:creationId xmlns:a16="http://schemas.microsoft.com/office/drawing/2014/main" id="{5A3D72BD-324B-4BCE-B657-B6336E820702}"/>
              </a:ext>
            </a:extLst>
          </p:cNvPr>
          <p:cNvSpPr/>
          <p:nvPr/>
        </p:nvSpPr>
        <p:spPr>
          <a:xfrm>
            <a:off x="584446" y="4977540"/>
            <a:ext cx="469035" cy="485530"/>
          </a:xfrm>
          <a:prstGeom prst="ellips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le 1">
            <a:extLst>
              <a:ext uri="{FF2B5EF4-FFF2-40B4-BE49-F238E27FC236}">
                <a16:creationId xmlns:a16="http://schemas.microsoft.com/office/drawing/2014/main" id="{3F2648ED-76FA-4B5F-AB9B-4AAF10C048B3}"/>
              </a:ext>
            </a:extLst>
          </p:cNvPr>
          <p:cNvSpPr txBox="1">
            <a:spLocks/>
          </p:cNvSpPr>
          <p:nvPr/>
        </p:nvSpPr>
        <p:spPr>
          <a:xfrm>
            <a:off x="676180" y="5011959"/>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a:solidFill>
                  <a:schemeClr val="bg1"/>
                </a:solidFill>
                <a:latin typeface="Century Gothic" panose="020B0502020202020204" pitchFamily="34" charset="0"/>
              </a:rPr>
              <a:t>3</a:t>
            </a:r>
            <a:endParaRPr lang="en-US" sz="1600" spc="0" dirty="0">
              <a:solidFill>
                <a:schemeClr val="bg1"/>
              </a:solidFill>
              <a:latin typeface="Century Gothic" panose="020B0502020202020204" pitchFamily="34" charset="0"/>
            </a:endParaRPr>
          </a:p>
        </p:txBody>
      </p:sp>
      <p:sp>
        <p:nvSpPr>
          <p:cNvPr id="11" name="Title 1">
            <a:extLst>
              <a:ext uri="{FF2B5EF4-FFF2-40B4-BE49-F238E27FC236}">
                <a16:creationId xmlns:a16="http://schemas.microsoft.com/office/drawing/2014/main" id="{BD4519F8-C636-2054-8A52-813AC38F3DE1}"/>
              </a:ext>
            </a:extLst>
          </p:cNvPr>
          <p:cNvSpPr txBox="1">
            <a:spLocks/>
          </p:cNvSpPr>
          <p:nvPr/>
        </p:nvSpPr>
        <p:spPr>
          <a:xfrm>
            <a:off x="1229825" y="2388095"/>
            <a:ext cx="7329256" cy="3839272"/>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a:latin typeface="Century Gothic" panose="020B0502020202020204" pitchFamily="34" charset="0"/>
              </a:rPr>
              <a:t>Detente</a:t>
            </a:r>
          </a:p>
          <a:p>
            <a:pPr marL="285750" indent="-285750">
              <a:lnSpc>
                <a:spcPct val="120000"/>
              </a:lnSpc>
              <a:buFont typeface="Arial" panose="020B0604020202020204" pitchFamily="34" charset="0"/>
              <a:buChar char="•"/>
            </a:pPr>
            <a:r>
              <a:rPr lang="es-ES" sz="1600" spc="0" dirty="0">
                <a:latin typeface="Century Gothic" panose="020B0502020202020204" pitchFamily="34" charset="0"/>
              </a:rPr>
              <a:t>Haz una pausa y </a:t>
            </a:r>
            <a:r>
              <a:rPr lang="es-ES" sz="1600" b="1" u="sng" spc="0" dirty="0">
                <a:latin typeface="Century Gothic" panose="020B0502020202020204" pitchFamily="34" charset="0"/>
              </a:rPr>
              <a:t>respira profundo 3 veces.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Si te apetece, cierra los ojos. </a:t>
            </a:r>
          </a:p>
          <a:p>
            <a:pPr marL="0" indent="0">
              <a:lnSpc>
                <a:spcPct val="120000"/>
              </a:lnSpc>
              <a:buFont typeface="Arial" panose="020B0604020202020204" pitchFamily="34" charset="0"/>
              <a:buNone/>
            </a:pPr>
            <a:endParaRPr lang="en-US" sz="1600" b="1" spc="0" dirty="0">
              <a:latin typeface="Century Gothic" panose="020B0502020202020204" pitchFamily="34" charset="0"/>
            </a:endParaRPr>
          </a:p>
          <a:p>
            <a:pPr marL="0" indent="0">
              <a:lnSpc>
                <a:spcPct val="120000"/>
              </a:lnSpc>
              <a:buFont typeface="Arial" panose="020B0604020202020204" pitchFamily="34" charset="0"/>
              <a:buNone/>
            </a:pPr>
            <a:r>
              <a:rPr lang="en-US" sz="1600" b="1" spc="0" dirty="0" err="1">
                <a:latin typeface="Century Gothic" panose="020B0502020202020204" pitchFamily="34" charset="0"/>
              </a:rPr>
              <a:t>Conecta</a:t>
            </a:r>
            <a:endParaRPr lang="en-US" sz="1600" b="1" spc="0" dirty="0">
              <a:latin typeface="Century Gothic" panose="020B0502020202020204" pitchFamily="34" charset="0"/>
            </a:endParaRPr>
          </a:p>
          <a:p>
            <a:pPr marL="285750" indent="-285750">
              <a:lnSpc>
                <a:spcPct val="120000"/>
              </a:lnSpc>
              <a:buFont typeface="Arial" panose="020B0604020202020204" pitchFamily="34" charset="0"/>
              <a:buChar char="•"/>
            </a:pPr>
            <a:r>
              <a:rPr lang="es-ES" sz="1600" b="1" u="sng" spc="0" dirty="0">
                <a:latin typeface="Century Gothic" panose="020B0502020202020204" pitchFamily="34" charset="0"/>
              </a:rPr>
              <a:t>Recorre </a:t>
            </a:r>
            <a:r>
              <a:rPr lang="es-ES" sz="1600" spc="0" dirty="0">
                <a:latin typeface="Century Gothic" panose="020B0502020202020204" pitchFamily="34" charset="0"/>
              </a:rPr>
              <a:t>tu cuerpo de </a:t>
            </a:r>
            <a:r>
              <a:rPr lang="es-ES" sz="1600" b="1" u="sng" spc="0" dirty="0">
                <a:latin typeface="Century Gothic" panose="020B0502020202020204" pitchFamily="34" charset="0"/>
              </a:rPr>
              <a:t>arriba a abajo.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Presta atención a lo que siente tu cuerpo. ¿Qué </a:t>
            </a:r>
            <a:r>
              <a:rPr lang="es-ES" sz="1600" b="1" u="sng" dirty="0">
                <a:latin typeface="Century Gothic" panose="020B0502020202020204" pitchFamily="34" charset="0"/>
              </a:rPr>
              <a:t>sensaciones</a:t>
            </a:r>
            <a:r>
              <a:rPr lang="es-ES" sz="1600" dirty="0">
                <a:latin typeface="Century Gothic" panose="020B0502020202020204" pitchFamily="34" charset="0"/>
              </a:rPr>
              <a:t> estás </a:t>
            </a:r>
            <a:r>
              <a:rPr lang="es-ES" sz="1600" b="1" u="sng" dirty="0">
                <a:latin typeface="Century Gothic" panose="020B0502020202020204" pitchFamily="34" charset="0"/>
              </a:rPr>
              <a:t>notando</a:t>
            </a:r>
            <a:r>
              <a:rPr lang="es-ES" sz="1600" dirty="0">
                <a:latin typeface="Century Gothic" panose="020B0502020202020204" pitchFamily="34" charset="0"/>
              </a:rPr>
              <a:t>?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¿Tu cuerpo </a:t>
            </a:r>
            <a:r>
              <a:rPr lang="es-ES" sz="1600" b="1" u="sng" dirty="0">
                <a:latin typeface="Century Gothic" panose="020B0502020202020204" pitchFamily="34" charset="0"/>
              </a:rPr>
              <a:t>necesita algo</a:t>
            </a:r>
            <a:r>
              <a:rPr lang="es-ES" sz="1600" dirty="0">
                <a:latin typeface="Century Gothic" panose="020B0502020202020204" pitchFamily="34" charset="0"/>
              </a:rPr>
              <a:t>? Por ejemplo, tal vez necesites entrar en calor o necesites algo de comer</a:t>
            </a:r>
            <a:r>
              <a:rPr lang="en-GB" sz="1600" dirty="0">
                <a:latin typeface="Century Gothic" panose="020B0502020202020204" pitchFamily="34" charset="0"/>
              </a:rPr>
              <a:t>.</a:t>
            </a:r>
          </a:p>
          <a:p>
            <a:pPr>
              <a:lnSpc>
                <a:spcPct val="120000"/>
              </a:lnSpc>
            </a:pPr>
            <a:endParaRPr lang="en-US" sz="1600" b="1" spc="0" dirty="0">
              <a:latin typeface="Century Gothic" panose="020B0502020202020204" pitchFamily="34" charset="0"/>
            </a:endParaRPr>
          </a:p>
          <a:p>
            <a:pPr marL="0" indent="0">
              <a:lnSpc>
                <a:spcPct val="120000"/>
              </a:lnSpc>
              <a:buFont typeface="Arial" panose="020B0604020202020204" pitchFamily="34" charset="0"/>
              <a:buNone/>
            </a:pPr>
            <a:r>
              <a:rPr lang="en-US" sz="1600" b="1" dirty="0">
                <a:latin typeface="Century Gothic" panose="020B0502020202020204" pitchFamily="34" charset="0"/>
              </a:rPr>
              <a:t>Avanza</a:t>
            </a:r>
            <a:endParaRPr lang="en-US" sz="1600" b="1" spc="0" dirty="0">
              <a:latin typeface="Century Gothic" panose="020B0502020202020204" pitchFamily="34" charset="0"/>
            </a:endParaRPr>
          </a:p>
          <a:p>
            <a:pPr marL="285750" indent="-285750">
              <a:lnSpc>
                <a:spcPct val="120000"/>
              </a:lnSpc>
              <a:buFont typeface="Arial" panose="020B0604020202020204" pitchFamily="34" charset="0"/>
              <a:buChar char="•"/>
            </a:pPr>
            <a:r>
              <a:rPr lang="en-US" sz="1600" b="1" u="sng" spc="0" dirty="0">
                <a:latin typeface="Century Gothic" panose="020B0502020202020204" pitchFamily="34" charset="0"/>
              </a:rPr>
              <a:t>A</a:t>
            </a:r>
            <a:r>
              <a:rPr lang="es-ES" sz="1600" b="1" u="sng" spc="0" dirty="0" err="1">
                <a:latin typeface="Century Gothic" panose="020B0502020202020204" pitchFamily="34" charset="0"/>
              </a:rPr>
              <a:t>ctúa</a:t>
            </a:r>
            <a:r>
              <a:rPr lang="es-ES" sz="1600" b="1" u="sng" spc="0" dirty="0">
                <a:latin typeface="Century Gothic" panose="020B0502020202020204" pitchFamily="34" charset="0"/>
              </a:rPr>
              <a:t> </a:t>
            </a:r>
            <a:r>
              <a:rPr lang="es-ES" sz="1600" spc="0" dirty="0">
                <a:latin typeface="Century Gothic" panose="020B0502020202020204" pitchFamily="34" charset="0"/>
              </a:rPr>
              <a:t>de una manera que satisfaga las </a:t>
            </a:r>
            <a:r>
              <a:rPr lang="es-ES" sz="1600" b="1" u="sng" spc="0" dirty="0">
                <a:latin typeface="Century Gothic" panose="020B0502020202020204" pitchFamily="34" charset="0"/>
              </a:rPr>
              <a:t>necesidades de tu cuerpo</a:t>
            </a:r>
          </a:p>
          <a:p>
            <a:pPr marL="285750" indent="-285750">
              <a:lnSpc>
                <a:spcPct val="120000"/>
              </a:lnSpc>
              <a:buFont typeface="Arial" panose="020B0604020202020204" pitchFamily="34" charset="0"/>
              <a:buChar char="•"/>
            </a:pPr>
            <a:r>
              <a:rPr lang="es-ES" sz="1600" spc="0" dirty="0">
                <a:latin typeface="Century Gothic" panose="020B0502020202020204" pitchFamily="34" charset="0"/>
              </a:rPr>
              <a:t>Por ejemplo: Frena. Actúa (por ejemplo, utiliza estiramientos dinámicos para calentar). Revísate nuevamente. Avanza.</a:t>
            </a:r>
            <a:endParaRPr lang="en-US" sz="1600" spc="0" dirty="0">
              <a:latin typeface="Century Gothic" panose="020B0502020202020204" pitchFamily="34" charset="0"/>
            </a:endParaRPr>
          </a:p>
        </p:txBody>
      </p:sp>
    </p:spTree>
    <p:extLst>
      <p:ext uri="{BB962C8B-B14F-4D97-AF65-F5344CB8AC3E}">
        <p14:creationId xmlns:p14="http://schemas.microsoft.com/office/powerpoint/2010/main" val="2132281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7E2A-61E8-3842-950F-1C04026474AE}"/>
              </a:ext>
            </a:extLst>
          </p:cNvPr>
          <p:cNvSpPr>
            <a:spLocks noGrp="1"/>
          </p:cNvSpPr>
          <p:nvPr>
            <p:ph type="title"/>
          </p:nvPr>
        </p:nvSpPr>
        <p:spPr>
          <a:xfrm>
            <a:off x="340895" y="713725"/>
            <a:ext cx="10515600" cy="2864125"/>
          </a:xfrm>
        </p:spPr>
        <p:txBody>
          <a:bodyPr/>
          <a:lstStyle/>
          <a:p>
            <a:r>
              <a:rPr lang="es-ES" dirty="0">
                <a:latin typeface="Century Gothic" panose="020B0502020202020204" pitchFamily="34" charset="0"/>
              </a:rPr>
              <a:t>ESCUCHANDO A NUESTROS CUERPOS EN EL DEPORTE</a:t>
            </a:r>
            <a:endParaRPr lang="en-US" dirty="0">
              <a:latin typeface="Century Gothic" panose="020B0502020202020204" pitchFamily="34" charset="0"/>
            </a:endParaRPr>
          </a:p>
        </p:txBody>
      </p:sp>
      <p:sp>
        <p:nvSpPr>
          <p:cNvPr id="3" name="Subtitle 2">
            <a:extLst>
              <a:ext uri="{FF2B5EF4-FFF2-40B4-BE49-F238E27FC236}">
                <a16:creationId xmlns:a16="http://schemas.microsoft.com/office/drawing/2014/main" id="{F57AA4B0-9F93-8343-8C6B-F2302B072CC8}"/>
              </a:ext>
            </a:extLst>
          </p:cNvPr>
          <p:cNvSpPr>
            <a:spLocks noGrp="1"/>
          </p:cNvSpPr>
          <p:nvPr>
            <p:ph type="subTitle" idx="1"/>
          </p:nvPr>
        </p:nvSpPr>
        <p:spPr>
          <a:xfrm>
            <a:off x="8748934" y="3968976"/>
            <a:ext cx="1640203" cy="1489144"/>
          </a:xfrm>
          <a:ln>
            <a:solidFill>
              <a:srgbClr val="76DCE0"/>
            </a:solidFill>
          </a:ln>
        </p:spPr>
        <p:txBody>
          <a:bodyPr spcFirstLastPara="1" vert="horz" lIns="91440" tIns="45720" rIns="91440" bIns="45720" numCol="1" rtlCol="0">
            <a:prstTxWarp prst="textCircle">
              <a:avLst/>
            </a:prstTxWarp>
            <a:normAutofit/>
          </a:bodyPr>
          <a:lstStyle/>
          <a:p>
            <a:r>
              <a:rPr lang="en-US" dirty="0"/>
              <a:t>SESIÓN</a:t>
            </a:r>
          </a:p>
        </p:txBody>
      </p:sp>
      <p:sp>
        <p:nvSpPr>
          <p:cNvPr id="6" name="Rectangle 5">
            <a:extLst>
              <a:ext uri="{FF2B5EF4-FFF2-40B4-BE49-F238E27FC236}">
                <a16:creationId xmlns:a16="http://schemas.microsoft.com/office/drawing/2014/main" id="{4A4A21FE-0393-73C8-178C-CE0892CB4CEC}"/>
              </a:ext>
            </a:extLst>
          </p:cNvPr>
          <p:cNvSpPr/>
          <p:nvPr/>
        </p:nvSpPr>
        <p:spPr>
          <a:xfrm>
            <a:off x="8951216" y="4348819"/>
            <a:ext cx="1348832" cy="744717"/>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tle 1">
            <a:extLst>
              <a:ext uri="{FF2B5EF4-FFF2-40B4-BE49-F238E27FC236}">
                <a16:creationId xmlns:a16="http://schemas.microsoft.com/office/drawing/2014/main" id="{E2163ACD-961A-CAB4-6118-815F0486756E}"/>
              </a:ext>
            </a:extLst>
          </p:cNvPr>
          <p:cNvSpPr txBox="1">
            <a:spLocks/>
          </p:cNvSpPr>
          <p:nvPr/>
        </p:nvSpPr>
        <p:spPr>
          <a:xfrm>
            <a:off x="8997480" y="3858814"/>
            <a:ext cx="1302568" cy="1816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7200" b="1" i="0" kern="1200">
                <a:solidFill>
                  <a:schemeClr val="bg1"/>
                </a:solidFill>
                <a:latin typeface="Futura Extra Black" pitchFamily="2" charset="0"/>
                <a:ea typeface="+mj-ea"/>
                <a:cs typeface="+mj-cs"/>
              </a:defRPr>
            </a:lvl1pPr>
          </a:lstStyle>
          <a:p>
            <a:r>
              <a:rPr lang="en-US" dirty="0">
                <a:solidFill>
                  <a:srgbClr val="671A71"/>
                </a:solidFill>
              </a:rPr>
              <a:t>03</a:t>
            </a:r>
          </a:p>
        </p:txBody>
      </p:sp>
    </p:spTree>
    <p:extLst>
      <p:ext uri="{BB962C8B-B14F-4D97-AF65-F5344CB8AC3E}">
        <p14:creationId xmlns:p14="http://schemas.microsoft.com/office/powerpoint/2010/main" val="490547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ABE94-750B-4447-8602-EEC8CA5F0E7D}"/>
              </a:ext>
            </a:extLst>
          </p:cNvPr>
          <p:cNvSpPr>
            <a:spLocks noGrp="1"/>
          </p:cNvSpPr>
          <p:nvPr>
            <p:ph type="title"/>
          </p:nvPr>
        </p:nvSpPr>
        <p:spPr/>
        <p:txBody>
          <a:bodyPr/>
          <a:lstStyle/>
          <a:p>
            <a:r>
              <a:rPr lang="en-US" dirty="0">
                <a:latin typeface="Century Gothic" panose="020B0502020202020204" pitchFamily="34" charset="0"/>
              </a:rPr>
              <a:t>EL CONOCIMIENTO</a:t>
            </a:r>
          </a:p>
        </p:txBody>
      </p:sp>
      <p:sp>
        <p:nvSpPr>
          <p:cNvPr id="3" name="Content Placeholder 2">
            <a:extLst>
              <a:ext uri="{FF2B5EF4-FFF2-40B4-BE49-F238E27FC236}">
                <a16:creationId xmlns:a16="http://schemas.microsoft.com/office/drawing/2014/main" id="{71C7FE95-F3F9-7D4D-ADEF-342D86EE5324}"/>
              </a:ext>
            </a:extLst>
          </p:cNvPr>
          <p:cNvSpPr>
            <a:spLocks noGrp="1"/>
          </p:cNvSpPr>
          <p:nvPr>
            <p:ph idx="1"/>
          </p:nvPr>
        </p:nvSpPr>
        <p:spPr>
          <a:xfrm>
            <a:off x="860019" y="1547529"/>
            <a:ext cx="10515600" cy="556192"/>
          </a:xfrm>
        </p:spPr>
        <p:txBody>
          <a:bodyPr>
            <a:normAutofit fontScale="92500"/>
          </a:bodyPr>
          <a:lstStyle/>
          <a:p>
            <a:r>
              <a:rPr lang="es-ES" dirty="0"/>
              <a:t>Introducción a Escuchando a Nuestros Cuerpos en el Deporte</a:t>
            </a:r>
            <a:endParaRPr lang="en-US" dirty="0"/>
          </a:p>
        </p:txBody>
      </p:sp>
      <p:sp>
        <p:nvSpPr>
          <p:cNvPr id="4" name="Title 1">
            <a:extLst>
              <a:ext uri="{FF2B5EF4-FFF2-40B4-BE49-F238E27FC236}">
                <a16:creationId xmlns:a16="http://schemas.microsoft.com/office/drawing/2014/main" id="{B5A3E0EE-7E64-324E-82E1-815478835C9B}"/>
              </a:ext>
            </a:extLst>
          </p:cNvPr>
          <p:cNvSpPr txBox="1">
            <a:spLocks/>
          </p:cNvSpPr>
          <p:nvPr/>
        </p:nvSpPr>
        <p:spPr>
          <a:xfrm>
            <a:off x="477078" y="2024110"/>
            <a:ext cx="6665384" cy="446876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400" b="1" u="sng" kern="1200" spc="0" dirty="0">
                <a:solidFill>
                  <a:srgbClr val="671A71"/>
                </a:solidFill>
                <a:effectLst/>
                <a:latin typeface="Century Gothic" panose="020B0502020202020204" pitchFamily="34" charset="0"/>
                <a:ea typeface="+mj-ea"/>
                <a:cs typeface="+mj-cs"/>
              </a:rPr>
              <a:t>Simone Biles</a:t>
            </a: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Simone </a:t>
            </a:r>
            <a:r>
              <a:rPr lang="es-ES" sz="1400" kern="1200" spc="0" dirty="0" err="1">
                <a:solidFill>
                  <a:srgbClr val="671A71"/>
                </a:solidFill>
                <a:effectLst/>
                <a:latin typeface="Century Gothic" panose="020B0502020202020204" pitchFamily="34" charset="0"/>
                <a:ea typeface="+mj-ea"/>
                <a:cs typeface="+mj-cs"/>
              </a:rPr>
              <a:t>Biles</a:t>
            </a:r>
            <a:r>
              <a:rPr lang="es-ES" sz="1400" kern="1200" spc="0" dirty="0">
                <a:solidFill>
                  <a:srgbClr val="671A71"/>
                </a:solidFill>
                <a:effectLst/>
                <a:latin typeface="Century Gothic" panose="020B0502020202020204" pitchFamily="34" charset="0"/>
                <a:ea typeface="+mj-ea"/>
                <a:cs typeface="+mj-cs"/>
              </a:rPr>
              <a:t>, gimnasta olímpica del equipo de EE. UU., decidió retirarse de varios eventos en los Juegos Olímpicos de Tokio en 2020.</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En el período previo y durante los Juegos Olímpicos, los medios ejercieron mucha presión sobre Simone, y muchos medios y periodistas se preguntaron si podría superar sus récords de los Juegos Olímpicos anteriores en Río en 2016.</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Durante los Juegos Olímpicos de Tokio, Simone informó haber tenido un caso de desconexión, donde la mente y el cuerpo de una gimnasta no están sincronizados.</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Simone tomó la decisión de retirarse de sus eventos, por temor a empeorar su salud mental y ponerse en peligro físico.</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Simone recibió mucho apoyo de otros atletas y fue felicitada por la comunidad deportiva por escuchar a su cuerpo, en lugar de a la sociedad.</a:t>
            </a:r>
            <a:endParaRPr lang="en-US" sz="1400" kern="1200" spc="0" dirty="0">
              <a:solidFill>
                <a:srgbClr val="671A71"/>
              </a:solidFill>
              <a:effectLst/>
              <a:latin typeface="Century Gothic" panose="020B0502020202020204" pitchFamily="34" charset="0"/>
              <a:ea typeface="+mj-ea"/>
              <a:cs typeface="+mj-cs"/>
            </a:endParaRPr>
          </a:p>
        </p:txBody>
      </p:sp>
      <p:pic>
        <p:nvPicPr>
          <p:cNvPr id="5" name="Google Shape;260;p28" descr="How to watch Simone Biles go for Olympic gold -- again">
            <a:extLst>
              <a:ext uri="{FF2B5EF4-FFF2-40B4-BE49-F238E27FC236}">
                <a16:creationId xmlns:a16="http://schemas.microsoft.com/office/drawing/2014/main" id="{257A8F97-8AF2-4ADB-827A-2CFC1EE7355B}"/>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164281" y="2687363"/>
            <a:ext cx="4282360" cy="3142259"/>
          </a:xfrm>
          <a:prstGeom prst="rect">
            <a:avLst/>
          </a:prstGeom>
          <a:noFill/>
          <a:ln>
            <a:noFill/>
          </a:ln>
        </p:spPr>
      </p:pic>
    </p:spTree>
    <p:extLst>
      <p:ext uri="{BB962C8B-B14F-4D97-AF65-F5344CB8AC3E}">
        <p14:creationId xmlns:p14="http://schemas.microsoft.com/office/powerpoint/2010/main" val="2653646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ABE94-750B-4447-8602-EEC8CA5F0E7D}"/>
              </a:ext>
            </a:extLst>
          </p:cNvPr>
          <p:cNvSpPr>
            <a:spLocks noGrp="1"/>
          </p:cNvSpPr>
          <p:nvPr>
            <p:ph type="title"/>
          </p:nvPr>
        </p:nvSpPr>
        <p:spPr/>
        <p:txBody>
          <a:bodyPr/>
          <a:lstStyle/>
          <a:p>
            <a:r>
              <a:rPr lang="en-US" dirty="0">
                <a:latin typeface="Century Gothic" panose="020B0502020202020204" pitchFamily="34" charset="0"/>
              </a:rPr>
              <a:t>EL CONOCIMIENTO</a:t>
            </a:r>
          </a:p>
        </p:txBody>
      </p:sp>
      <p:sp>
        <p:nvSpPr>
          <p:cNvPr id="3" name="Content Placeholder 2">
            <a:extLst>
              <a:ext uri="{FF2B5EF4-FFF2-40B4-BE49-F238E27FC236}">
                <a16:creationId xmlns:a16="http://schemas.microsoft.com/office/drawing/2014/main" id="{71C7FE95-F3F9-7D4D-ADEF-342D86EE5324}"/>
              </a:ext>
            </a:extLst>
          </p:cNvPr>
          <p:cNvSpPr>
            <a:spLocks noGrp="1"/>
          </p:cNvSpPr>
          <p:nvPr>
            <p:ph idx="1"/>
          </p:nvPr>
        </p:nvSpPr>
        <p:spPr>
          <a:xfrm>
            <a:off x="860019" y="1547529"/>
            <a:ext cx="10515600" cy="556192"/>
          </a:xfrm>
        </p:spPr>
        <p:txBody>
          <a:bodyPr>
            <a:normAutofit fontScale="92500"/>
          </a:bodyPr>
          <a:lstStyle/>
          <a:p>
            <a:r>
              <a:rPr lang="es-ES" dirty="0"/>
              <a:t>Introducción a Escuchando a Nuestros Cuerpos en el Deporte</a:t>
            </a:r>
            <a:endParaRPr lang="en-US" dirty="0"/>
          </a:p>
        </p:txBody>
      </p:sp>
      <p:sp>
        <p:nvSpPr>
          <p:cNvPr id="4" name="Title 1">
            <a:extLst>
              <a:ext uri="{FF2B5EF4-FFF2-40B4-BE49-F238E27FC236}">
                <a16:creationId xmlns:a16="http://schemas.microsoft.com/office/drawing/2014/main" id="{B5A3E0EE-7E64-324E-82E1-815478835C9B}"/>
              </a:ext>
            </a:extLst>
          </p:cNvPr>
          <p:cNvSpPr txBox="1">
            <a:spLocks/>
          </p:cNvSpPr>
          <p:nvPr/>
        </p:nvSpPr>
        <p:spPr>
          <a:xfrm>
            <a:off x="198783" y="2236144"/>
            <a:ext cx="6943679" cy="4468766"/>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400" b="1" u="sng" kern="1200" spc="0" dirty="0">
                <a:solidFill>
                  <a:srgbClr val="671A71"/>
                </a:solidFill>
                <a:effectLst/>
                <a:latin typeface="Century Gothic" panose="020B0502020202020204" pitchFamily="34" charset="0"/>
                <a:ea typeface="+mj-ea"/>
                <a:cs typeface="+mj-cs"/>
              </a:rPr>
              <a:t>Becca Meyers</a:t>
            </a:r>
            <a:endParaRPr lang="en-US" sz="1400" kern="1200" spc="0" dirty="0">
              <a:solidFill>
                <a:srgbClr val="671A71"/>
              </a:solidFill>
              <a:effectLst/>
              <a:latin typeface="Century Gothic" panose="020B0502020202020204" pitchFamily="34" charset="0"/>
              <a:ea typeface="+mj-ea"/>
              <a:cs typeface="+mj-cs"/>
            </a:endParaRPr>
          </a:p>
          <a:p>
            <a:pPr>
              <a:lnSpc>
                <a:spcPct val="120000"/>
              </a:lnSpc>
            </a:pPr>
            <a:r>
              <a:rPr lang="es-ES" sz="1400" dirty="0" err="1">
                <a:latin typeface="Century Gothic" panose="020B0502020202020204" pitchFamily="34" charset="0"/>
              </a:rPr>
              <a:t>Becca</a:t>
            </a:r>
            <a:r>
              <a:rPr lang="es-ES" sz="1400" dirty="0">
                <a:latin typeface="Century Gothic" panose="020B0502020202020204" pitchFamily="34" charset="0"/>
              </a:rPr>
              <a:t> Meyers, una nadadora paralímpica sordo-ciega, abandonó el equipo de EE. UU. antes de los Juegos Paralímpicos de Tokio debido a la insuficiencia de recursos y apoyo para su discapacidad.</a:t>
            </a:r>
          </a:p>
          <a:p>
            <a:pPr>
              <a:lnSpc>
                <a:spcPct val="120000"/>
              </a:lnSpc>
            </a:pPr>
            <a:endParaRPr lang="en-GB" sz="1400" dirty="0">
              <a:latin typeface="Century Gothic" panose="020B0502020202020204" pitchFamily="34" charset="0"/>
            </a:endParaRPr>
          </a:p>
          <a:p>
            <a:pPr>
              <a:lnSpc>
                <a:spcPct val="120000"/>
              </a:lnSpc>
            </a:pPr>
            <a:r>
              <a:rPr lang="es-ES" sz="1400" dirty="0">
                <a:latin typeface="Century Gothic" panose="020B0502020202020204" pitchFamily="34" charset="0"/>
              </a:rPr>
              <a:t>Apenas unas semanas antes de los Juegos Paralímpicos de 2020, la solicitud de </a:t>
            </a:r>
            <a:r>
              <a:rPr lang="es-ES" sz="1400" dirty="0" err="1">
                <a:latin typeface="Century Gothic" panose="020B0502020202020204" pitchFamily="34" charset="0"/>
              </a:rPr>
              <a:t>Becca</a:t>
            </a:r>
            <a:r>
              <a:rPr lang="es-ES" sz="1400" dirty="0">
                <a:latin typeface="Century Gothic" panose="020B0502020202020204" pitchFamily="34" charset="0"/>
              </a:rPr>
              <a:t> de un asistente de cuidado personal fue denegada.</a:t>
            </a:r>
            <a:r>
              <a:rPr lang="en-GB" sz="1400" dirty="0">
                <a:latin typeface="Century Gothic" panose="020B0502020202020204" pitchFamily="34" charset="0"/>
              </a:rPr>
              <a:t> </a:t>
            </a:r>
          </a:p>
          <a:p>
            <a:pPr>
              <a:lnSpc>
                <a:spcPct val="120000"/>
              </a:lnSpc>
            </a:pPr>
            <a:endParaRPr lang="en-GB" sz="1400" dirty="0">
              <a:latin typeface="Century Gothic" panose="020B0502020202020204" pitchFamily="34" charset="0"/>
            </a:endParaRPr>
          </a:p>
          <a:p>
            <a:pPr>
              <a:lnSpc>
                <a:spcPct val="120000"/>
              </a:lnSpc>
            </a:pPr>
            <a:r>
              <a:rPr lang="es-ES" sz="1400" dirty="0" err="1">
                <a:latin typeface="Century Gothic" panose="020B0502020202020204" pitchFamily="34" charset="0"/>
              </a:rPr>
              <a:t>Becca</a:t>
            </a:r>
            <a:r>
              <a:rPr lang="es-ES" sz="1400" dirty="0">
                <a:latin typeface="Century Gothic" panose="020B0502020202020204" pitchFamily="34" charset="0"/>
              </a:rPr>
              <a:t> depende en gran medida de su asistente para realizar las tareas diarias de la competencia, incluida la organización de los desplazamientos de ida y vuelta a los eventos y el acceso al comedor.</a:t>
            </a:r>
          </a:p>
          <a:p>
            <a:pPr>
              <a:lnSpc>
                <a:spcPct val="120000"/>
              </a:lnSpc>
            </a:pPr>
            <a:endParaRPr lang="en-GB" sz="1400" dirty="0">
              <a:latin typeface="Century Gothic" panose="020B0502020202020204" pitchFamily="34" charset="0"/>
            </a:endParaRPr>
          </a:p>
          <a:p>
            <a:pPr>
              <a:lnSpc>
                <a:spcPct val="120000"/>
              </a:lnSpc>
            </a:pPr>
            <a:r>
              <a:rPr lang="es-ES" sz="1400" dirty="0" err="1">
                <a:latin typeface="Century Gothic" panose="020B0502020202020204" pitchFamily="34" charset="0"/>
              </a:rPr>
              <a:t>Becca</a:t>
            </a:r>
            <a:r>
              <a:rPr lang="es-ES" sz="1400" dirty="0">
                <a:latin typeface="Century Gothic" panose="020B0502020202020204" pitchFamily="34" charset="0"/>
              </a:rPr>
              <a:t> explicó que este apoyo también garantiza que pueda concentrarse en su desempeño y ganar medallas. Sin este apoyo, </a:t>
            </a:r>
            <a:r>
              <a:rPr lang="es-ES" sz="1400" dirty="0" err="1">
                <a:latin typeface="Century Gothic" panose="020B0502020202020204" pitchFamily="34" charset="0"/>
              </a:rPr>
              <a:t>Becca</a:t>
            </a:r>
            <a:r>
              <a:rPr lang="es-ES" sz="1400" dirty="0">
                <a:latin typeface="Century Gothic" panose="020B0502020202020204" pitchFamily="34" charset="0"/>
              </a:rPr>
              <a:t> no se sentía segura ni confiada para viajar y competir en Tokio.</a:t>
            </a:r>
          </a:p>
          <a:p>
            <a:pPr>
              <a:lnSpc>
                <a:spcPct val="120000"/>
              </a:lnSpc>
            </a:pPr>
            <a:endParaRPr lang="es-ES" sz="1400" dirty="0">
              <a:latin typeface="Century Gothic" panose="020B0502020202020204" pitchFamily="34" charset="0"/>
            </a:endParaRPr>
          </a:p>
          <a:p>
            <a:pPr>
              <a:lnSpc>
                <a:spcPct val="120000"/>
              </a:lnSpc>
            </a:pPr>
            <a:r>
              <a:rPr lang="es-ES" sz="1400" dirty="0">
                <a:latin typeface="Century Gothic" panose="020B0502020202020204" pitchFamily="34" charset="0"/>
              </a:rPr>
              <a:t>Al retirarse de los Juegos Paralímpicos, </a:t>
            </a:r>
            <a:r>
              <a:rPr lang="es-ES" sz="1400" dirty="0" err="1">
                <a:latin typeface="Century Gothic" panose="020B0502020202020204" pitchFamily="34" charset="0"/>
              </a:rPr>
              <a:t>Becca</a:t>
            </a:r>
            <a:r>
              <a:rPr lang="es-ES" sz="1400" dirty="0">
                <a:latin typeface="Century Gothic" panose="020B0502020202020204" pitchFamily="34" charset="0"/>
              </a:rPr>
              <a:t> espera establecer un estándar y luchar por el cambio, para que los futuros atletas con discapacidad no dejen de cumplir sus sueños.</a:t>
            </a:r>
          </a:p>
          <a:p>
            <a:pPr>
              <a:lnSpc>
                <a:spcPct val="120000"/>
              </a:lnSpc>
            </a:pPr>
            <a:endParaRPr lang="en-GB" sz="1400" dirty="0">
              <a:latin typeface="Century Gothic" panose="020B0502020202020204" pitchFamily="34" charset="0"/>
            </a:endParaRPr>
          </a:p>
        </p:txBody>
      </p:sp>
      <p:pic>
        <p:nvPicPr>
          <p:cNvPr id="1028" name="Picture 4" descr="Tokyo Paralympics denies Becca Meyers' Accessibility Accommodations">
            <a:extLst>
              <a:ext uri="{FF2B5EF4-FFF2-40B4-BE49-F238E27FC236}">
                <a16:creationId xmlns:a16="http://schemas.microsoft.com/office/drawing/2014/main" id="{E2DE75C7-C55D-4288-AEB6-CBDD59B090A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42462" y="2682521"/>
            <a:ext cx="4727916" cy="3151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189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F91B1F2-D112-461A-974B-200C22A9ACFD}"/>
              </a:ext>
            </a:extLst>
          </p:cNvPr>
          <p:cNvPicPr>
            <a:picLocks noChangeAspect="1"/>
          </p:cNvPicPr>
          <p:nvPr/>
        </p:nvPicPr>
        <p:blipFill>
          <a:blip r:embed="rId3"/>
          <a:stretch>
            <a:fillRect/>
          </a:stretch>
        </p:blipFill>
        <p:spPr>
          <a:xfrm>
            <a:off x="6838950" y="1857375"/>
            <a:ext cx="5353050" cy="5000625"/>
          </a:xfrm>
          <a:prstGeom prst="rect">
            <a:avLst/>
          </a:prstGeom>
        </p:spPr>
      </p:pic>
      <p:sp>
        <p:nvSpPr>
          <p:cNvPr id="4" name="Title 1">
            <a:extLst>
              <a:ext uri="{FF2B5EF4-FFF2-40B4-BE49-F238E27FC236}">
                <a16:creationId xmlns:a16="http://schemas.microsoft.com/office/drawing/2014/main" id="{B5A3E0EE-7E64-324E-82E1-815478835C9B}"/>
              </a:ext>
            </a:extLst>
          </p:cNvPr>
          <p:cNvSpPr txBox="1">
            <a:spLocks/>
          </p:cNvSpPr>
          <p:nvPr/>
        </p:nvSpPr>
        <p:spPr>
          <a:xfrm>
            <a:off x="92765" y="1882110"/>
            <a:ext cx="7022323" cy="4975890"/>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s-ES" sz="1400" b="1" u="sng" kern="1200" spc="0" dirty="0">
                <a:solidFill>
                  <a:srgbClr val="671A71"/>
                </a:solidFill>
                <a:effectLst/>
                <a:latin typeface="Century Gothic" panose="020B0502020202020204" pitchFamily="34" charset="0"/>
                <a:ea typeface="+mj-ea"/>
                <a:cs typeface="+mj-cs"/>
              </a:rPr>
              <a:t>El equipo noruego de balonmano playa</a:t>
            </a: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El equipo noruego de balonmano playa recibió una multa de 1.700 dólares por parte de la Federación Internacional de Balonmano por usar pantalones cortos en lugar de bikini.</a:t>
            </a:r>
          </a:p>
          <a:p>
            <a:pPr marL="0" indent="0">
              <a:lnSpc>
                <a:spcPct val="120000"/>
              </a:lnSpc>
              <a:buFont typeface="Arial" panose="020B0604020202020204" pitchFamily="34" charset="0"/>
              <a:buNone/>
            </a:pPr>
            <a:endParaRPr lang="es-E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Las jugadoras informaron que estaban más preocupadas por un mal funcionamiento del vestuario (por ejemplo, que se les saliera el bikini) que por jugar el juego. También informaron haber sido acosadas sexualmente por jugadores masculinos y haber tenido espectadores masculinos filmando sus juegos y haciendo zoom en sus cuerpos. Esta atención a sus cuerpos hizo que las jugadoras se sintieran inseguras y ansiosas.</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¡Las jugadoras escucharon la incomodidad que sintieron al usar estos uniformes reveladores y tomaron medidas! Eligieron usar ropa con la que se sintieran más cómodas.</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El equipo recibió reconocimiento internacional por sus acciones; incluso la cantante Pink se ofreció a pagar la multa.</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Desde entonces, la Federación Internacional de Balonmano ha actualizado sus reglas para que las mujeres ya no estén obligadas a jugar en bikini. Pero aún deben usar "pantalones cortos ajustados" y una "camiseta sin mangas ajustada al cuerpo".</a:t>
            </a:r>
          </a:p>
          <a:p>
            <a:pPr marL="0" indent="0">
              <a:lnSpc>
                <a:spcPct val="120000"/>
              </a:lnSpc>
              <a:buFont typeface="Arial" panose="020B0604020202020204" pitchFamily="34" charset="0"/>
              <a:buNone/>
            </a:pPr>
            <a:endParaRPr lang="en-US" sz="1400" kern="1200" spc="0" dirty="0">
              <a:solidFill>
                <a:srgbClr val="671A71"/>
              </a:solidFill>
              <a:effectLst/>
              <a:latin typeface="Century Gothic" panose="020B0502020202020204" pitchFamily="34" charset="0"/>
              <a:ea typeface="+mj-ea"/>
              <a:cs typeface="+mj-cs"/>
            </a:endParaRPr>
          </a:p>
          <a:p>
            <a:pPr marL="0" indent="0">
              <a:lnSpc>
                <a:spcPct val="120000"/>
              </a:lnSpc>
              <a:buFont typeface="Arial" panose="020B0604020202020204" pitchFamily="34" charset="0"/>
              <a:buNone/>
            </a:pPr>
            <a:r>
              <a:rPr lang="es-ES" sz="1400" kern="1200" spc="0" dirty="0">
                <a:solidFill>
                  <a:srgbClr val="671A71"/>
                </a:solidFill>
                <a:effectLst/>
                <a:latin typeface="Century Gothic" panose="020B0502020202020204" pitchFamily="34" charset="0"/>
                <a:ea typeface="+mj-ea"/>
                <a:cs typeface="+mj-cs"/>
              </a:rPr>
              <a:t>Tengamos en cuenta que los niños y los hombres no están obligados a usar ropa "ajustada".</a:t>
            </a:r>
            <a:endParaRPr lang="en-US" sz="1400" kern="1200" spc="0" dirty="0">
              <a:solidFill>
                <a:srgbClr val="671A71"/>
              </a:solidFill>
              <a:effectLst/>
              <a:latin typeface="Century Gothic" panose="020B0502020202020204" pitchFamily="34" charset="0"/>
              <a:ea typeface="+mj-ea"/>
              <a:cs typeface="+mj-cs"/>
            </a:endParaRPr>
          </a:p>
        </p:txBody>
      </p:sp>
      <p:pic>
        <p:nvPicPr>
          <p:cNvPr id="6" name="Picture 5">
            <a:extLst>
              <a:ext uri="{FF2B5EF4-FFF2-40B4-BE49-F238E27FC236}">
                <a16:creationId xmlns:a16="http://schemas.microsoft.com/office/drawing/2014/main" id="{6C89C3D2-086B-4805-BFD0-2143878EDF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142462" y="2691552"/>
            <a:ext cx="4728443" cy="2941365"/>
          </a:xfrm>
          <a:prstGeom prst="rect">
            <a:avLst/>
          </a:prstGeom>
        </p:spPr>
      </p:pic>
      <p:sp>
        <p:nvSpPr>
          <p:cNvPr id="10" name="Content Placeholder 9">
            <a:extLst>
              <a:ext uri="{FF2B5EF4-FFF2-40B4-BE49-F238E27FC236}">
                <a16:creationId xmlns:a16="http://schemas.microsoft.com/office/drawing/2014/main" id="{F91F4D7B-A26A-437F-8ECE-7FE855E9D0A5}"/>
              </a:ext>
            </a:extLst>
          </p:cNvPr>
          <p:cNvSpPr>
            <a:spLocks noGrp="1"/>
          </p:cNvSpPr>
          <p:nvPr>
            <p:ph idx="1"/>
          </p:nvPr>
        </p:nvSpPr>
        <p:spPr>
          <a:xfrm>
            <a:off x="838200" y="1412592"/>
            <a:ext cx="10515600" cy="556192"/>
          </a:xfrm>
        </p:spPr>
        <p:txBody>
          <a:bodyPr>
            <a:normAutofit fontScale="92500"/>
          </a:bodyPr>
          <a:lstStyle/>
          <a:p>
            <a:r>
              <a:rPr lang="es-ES" dirty="0"/>
              <a:t>Introducción a Escuchando a Nuestros Cuerpos en el Deporte</a:t>
            </a:r>
            <a:endParaRPr lang="en-US" dirty="0"/>
          </a:p>
        </p:txBody>
      </p:sp>
      <p:sp>
        <p:nvSpPr>
          <p:cNvPr id="12" name="Title 11">
            <a:extLst>
              <a:ext uri="{FF2B5EF4-FFF2-40B4-BE49-F238E27FC236}">
                <a16:creationId xmlns:a16="http://schemas.microsoft.com/office/drawing/2014/main" id="{7BA57A4B-4BC9-4C77-B8A3-E147E3AE675E}"/>
              </a:ext>
            </a:extLst>
          </p:cNvPr>
          <p:cNvSpPr>
            <a:spLocks noGrp="1"/>
          </p:cNvSpPr>
          <p:nvPr>
            <p:ph type="title"/>
          </p:nvPr>
        </p:nvSpPr>
        <p:spPr>
          <a:xfrm>
            <a:off x="838200" y="254639"/>
            <a:ext cx="10515600" cy="1325563"/>
          </a:xfrm>
        </p:spPr>
        <p:txBody>
          <a:bodyPr/>
          <a:lstStyle/>
          <a:p>
            <a:r>
              <a:rPr lang="en-US" dirty="0">
                <a:latin typeface="Century Gothic" panose="020B0502020202020204" pitchFamily="34" charset="0"/>
              </a:rPr>
              <a:t>EL CONOCIMIENTO</a:t>
            </a:r>
            <a:endParaRPr lang="nl-NL" dirty="0">
              <a:latin typeface="Century Gothic" panose="020B0502020202020204" pitchFamily="34" charset="0"/>
            </a:endParaRPr>
          </a:p>
        </p:txBody>
      </p:sp>
    </p:spTree>
    <p:extLst>
      <p:ext uri="{BB962C8B-B14F-4D97-AF65-F5344CB8AC3E}">
        <p14:creationId xmlns:p14="http://schemas.microsoft.com/office/powerpoint/2010/main" val="3194327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BEABF-9BE0-3148-93F4-42090ED12881}"/>
              </a:ext>
            </a:extLst>
          </p:cNvPr>
          <p:cNvSpPr>
            <a:spLocks noGrp="1"/>
          </p:cNvSpPr>
          <p:nvPr>
            <p:ph type="title"/>
          </p:nvPr>
        </p:nvSpPr>
        <p:spPr>
          <a:xfrm>
            <a:off x="453190" y="996714"/>
            <a:ext cx="10515600" cy="2513214"/>
          </a:xfrm>
        </p:spPr>
        <p:txBody>
          <a:bodyPr/>
          <a:lstStyle/>
          <a:p>
            <a:r>
              <a:rPr lang="es-ES" b="1" dirty="0">
                <a:solidFill>
                  <a:schemeClr val="bg1"/>
                </a:solidFill>
                <a:latin typeface="Century Gothic" panose="020B0502020202020204" pitchFamily="34" charset="0"/>
              </a:rPr>
              <a:t>COMENTARIOS SOBRE LAS APARIENCIAS EN EL DEPORTE</a:t>
            </a:r>
            <a:endParaRPr lang="en-GB" b="1" dirty="0">
              <a:solidFill>
                <a:schemeClr val="bg1"/>
              </a:solidFill>
              <a:latin typeface="Century Gothic" panose="020B0502020202020204" pitchFamily="34" charset="0"/>
            </a:endParaRPr>
          </a:p>
        </p:txBody>
      </p:sp>
      <p:sp>
        <p:nvSpPr>
          <p:cNvPr id="4" name="Subtitle 3">
            <a:extLst>
              <a:ext uri="{FF2B5EF4-FFF2-40B4-BE49-F238E27FC236}">
                <a16:creationId xmlns:a16="http://schemas.microsoft.com/office/drawing/2014/main" id="{95884702-9724-3E96-E0B2-5306342A0983}"/>
              </a:ext>
            </a:extLst>
          </p:cNvPr>
          <p:cNvSpPr>
            <a:spLocks noGrp="1"/>
          </p:cNvSpPr>
          <p:nvPr>
            <p:ph type="subTitle" idx="1"/>
          </p:nvPr>
        </p:nvSpPr>
        <p:spPr>
          <a:xfrm>
            <a:off x="8748934" y="3968976"/>
            <a:ext cx="1640203" cy="1470290"/>
          </a:xfrm>
          <a:ln>
            <a:solidFill>
              <a:srgbClr val="FE6441"/>
            </a:solidFill>
          </a:ln>
        </p:spPr>
        <p:txBody>
          <a:bodyPr/>
          <a:lstStyle/>
          <a:p>
            <a:r>
              <a:rPr lang="nl-NL" dirty="0"/>
              <a:t>SESIÓN</a:t>
            </a:r>
          </a:p>
        </p:txBody>
      </p:sp>
      <p:sp>
        <p:nvSpPr>
          <p:cNvPr id="3" name="Rectangle 2">
            <a:extLst>
              <a:ext uri="{FF2B5EF4-FFF2-40B4-BE49-F238E27FC236}">
                <a16:creationId xmlns:a16="http://schemas.microsoft.com/office/drawing/2014/main" id="{1FFCDED0-20C0-C2B3-42E0-7984A1B7A622}"/>
              </a:ext>
            </a:extLst>
          </p:cNvPr>
          <p:cNvSpPr/>
          <p:nvPr/>
        </p:nvSpPr>
        <p:spPr>
          <a:xfrm>
            <a:off x="9026632" y="4348819"/>
            <a:ext cx="1348832" cy="744717"/>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le 1">
            <a:extLst>
              <a:ext uri="{FF2B5EF4-FFF2-40B4-BE49-F238E27FC236}">
                <a16:creationId xmlns:a16="http://schemas.microsoft.com/office/drawing/2014/main" id="{A2AFA42E-CCA5-FB55-C392-F9057C67457B}"/>
              </a:ext>
            </a:extLst>
          </p:cNvPr>
          <p:cNvSpPr txBox="1">
            <a:spLocks/>
          </p:cNvSpPr>
          <p:nvPr/>
        </p:nvSpPr>
        <p:spPr>
          <a:xfrm>
            <a:off x="8997480" y="3858814"/>
            <a:ext cx="1302568" cy="18160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7200" b="1" i="0" kern="1200">
                <a:solidFill>
                  <a:schemeClr val="bg1"/>
                </a:solidFill>
                <a:latin typeface="Futura Extra Black" pitchFamily="2" charset="0"/>
                <a:ea typeface="+mj-ea"/>
                <a:cs typeface="+mj-cs"/>
              </a:defRPr>
            </a:lvl1pPr>
          </a:lstStyle>
          <a:p>
            <a:r>
              <a:rPr lang="en-US" dirty="0">
                <a:solidFill>
                  <a:srgbClr val="671A71"/>
                </a:solidFill>
              </a:rPr>
              <a:t>01</a:t>
            </a:r>
          </a:p>
        </p:txBody>
      </p:sp>
    </p:spTree>
    <p:extLst>
      <p:ext uri="{BB962C8B-B14F-4D97-AF65-F5344CB8AC3E}">
        <p14:creationId xmlns:p14="http://schemas.microsoft.com/office/powerpoint/2010/main" val="1799275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577D7-0DED-C143-91F9-4508627780DF}"/>
              </a:ext>
            </a:extLst>
          </p:cNvPr>
          <p:cNvSpPr>
            <a:spLocks noGrp="1"/>
          </p:cNvSpPr>
          <p:nvPr>
            <p:ph type="title"/>
          </p:nvPr>
        </p:nvSpPr>
        <p:spPr/>
        <p:txBody>
          <a:bodyPr/>
          <a:lstStyle/>
          <a:p>
            <a:r>
              <a:rPr lang="en-US" dirty="0">
                <a:latin typeface="Century Gothic" panose="020B0502020202020204" pitchFamily="34" charset="0"/>
              </a:rPr>
              <a:t>EL RESULTADO FINAL</a:t>
            </a:r>
          </a:p>
        </p:txBody>
      </p:sp>
      <p:sp>
        <p:nvSpPr>
          <p:cNvPr id="3" name="Snip Single Corner of Rectangle 4">
            <a:extLst>
              <a:ext uri="{FF2B5EF4-FFF2-40B4-BE49-F238E27FC236}">
                <a16:creationId xmlns:a16="http://schemas.microsoft.com/office/drawing/2014/main" id="{2D901C5B-9CC1-8541-8EB5-21739AE9117B}"/>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4" name="Chord 3">
            <a:extLst>
              <a:ext uri="{FF2B5EF4-FFF2-40B4-BE49-F238E27FC236}">
                <a16:creationId xmlns:a16="http://schemas.microsoft.com/office/drawing/2014/main" id="{517E52B7-B42C-254B-8223-8FD38844AA3B}"/>
              </a:ext>
            </a:extLst>
          </p:cNvPr>
          <p:cNvSpPr/>
          <p:nvPr/>
        </p:nvSpPr>
        <p:spPr>
          <a:xfrm rot="10800000">
            <a:off x="-2093569" y="2692590"/>
            <a:ext cx="4165410" cy="4165410"/>
          </a:xfrm>
          <a:prstGeom prst="chord">
            <a:avLst>
              <a:gd name="adj1" fmla="val 5407640"/>
              <a:gd name="adj2" fmla="val 16200000"/>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6A0E6"/>
              </a:solidFill>
              <a:latin typeface="Century Gothic" panose="020B0502020202020204" pitchFamily="34" charset="0"/>
            </a:endParaRPr>
          </a:p>
        </p:txBody>
      </p:sp>
      <p:pic>
        <p:nvPicPr>
          <p:cNvPr id="5" name="Picture 4">
            <a:extLst>
              <a:ext uri="{FF2B5EF4-FFF2-40B4-BE49-F238E27FC236}">
                <a16:creationId xmlns:a16="http://schemas.microsoft.com/office/drawing/2014/main" id="{041E25B7-E058-7848-9242-95C2DBBEB5E8}"/>
              </a:ext>
            </a:extLst>
          </p:cNvPr>
          <p:cNvPicPr>
            <a:picLocks noChangeAspect="1"/>
          </p:cNvPicPr>
          <p:nvPr/>
        </p:nvPicPr>
        <p:blipFill>
          <a:blip r:embed="rId4"/>
          <a:stretch>
            <a:fillRect/>
          </a:stretch>
        </p:blipFill>
        <p:spPr>
          <a:xfrm rot="10800000">
            <a:off x="0" y="1398951"/>
            <a:ext cx="2190583" cy="4370268"/>
          </a:xfrm>
          <a:prstGeom prst="rect">
            <a:avLst/>
          </a:prstGeom>
        </p:spPr>
      </p:pic>
      <p:sp>
        <p:nvSpPr>
          <p:cNvPr id="6" name="Right Triangle 5">
            <a:extLst>
              <a:ext uri="{FF2B5EF4-FFF2-40B4-BE49-F238E27FC236}">
                <a16:creationId xmlns:a16="http://schemas.microsoft.com/office/drawing/2014/main" id="{8FDDAB42-F907-4447-908C-E056BBF236EC}"/>
              </a:ext>
            </a:extLst>
          </p:cNvPr>
          <p:cNvSpPr/>
          <p:nvPr/>
        </p:nvSpPr>
        <p:spPr>
          <a:xfrm rot="16200000">
            <a:off x="10151164" y="4817166"/>
            <a:ext cx="2040834" cy="2040834"/>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Tree>
    <p:extLst>
      <p:ext uri="{BB962C8B-B14F-4D97-AF65-F5344CB8AC3E}">
        <p14:creationId xmlns:p14="http://schemas.microsoft.com/office/powerpoint/2010/main" val="1697077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5">
            <a:extLst>
              <a:ext uri="{FF2B5EF4-FFF2-40B4-BE49-F238E27FC236}">
                <a16:creationId xmlns:a16="http://schemas.microsoft.com/office/drawing/2014/main" id="{E64766CE-B832-4BBF-A8F8-5C9D742A4322}"/>
              </a:ext>
            </a:extLst>
          </p:cNvPr>
          <p:cNvSpPr>
            <a:spLocks noGrp="1"/>
          </p:cNvSpPr>
          <p:nvPr>
            <p:ph type="title"/>
          </p:nvPr>
        </p:nvSpPr>
        <p:spPr>
          <a:xfrm>
            <a:off x="838200" y="365125"/>
            <a:ext cx="10515600" cy="1325563"/>
          </a:xfrm>
        </p:spPr>
        <p:txBody>
          <a:bodyPr/>
          <a:lstStyle/>
          <a:p>
            <a:r>
              <a:rPr lang="en-US" dirty="0">
                <a:latin typeface="Century Gothic" panose="020B0502020202020204" pitchFamily="34" charset="0"/>
              </a:rPr>
              <a:t>EL RESULTADO FINAL</a:t>
            </a:r>
            <a:endParaRPr lang="nl-NL" dirty="0">
              <a:latin typeface="Century Gothic" panose="020B0502020202020204" pitchFamily="34" charset="0"/>
            </a:endParaRPr>
          </a:p>
        </p:txBody>
      </p:sp>
      <p:sp>
        <p:nvSpPr>
          <p:cNvPr id="13" name="Oval 12">
            <a:extLst>
              <a:ext uri="{FF2B5EF4-FFF2-40B4-BE49-F238E27FC236}">
                <a16:creationId xmlns:a16="http://schemas.microsoft.com/office/drawing/2014/main" id="{CAA7FC1A-4F92-4EC0-9892-BB12F684F073}"/>
              </a:ext>
            </a:extLst>
          </p:cNvPr>
          <p:cNvSpPr/>
          <p:nvPr/>
        </p:nvSpPr>
        <p:spPr>
          <a:xfrm>
            <a:off x="582229" y="2623478"/>
            <a:ext cx="469035" cy="485530"/>
          </a:xfrm>
          <a:prstGeom prst="ellips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tle 1">
            <a:extLst>
              <a:ext uri="{FF2B5EF4-FFF2-40B4-BE49-F238E27FC236}">
                <a16:creationId xmlns:a16="http://schemas.microsoft.com/office/drawing/2014/main" id="{DF63E866-3E48-4D18-A6DF-0FFA14D368A7}"/>
              </a:ext>
            </a:extLst>
          </p:cNvPr>
          <p:cNvSpPr txBox="1">
            <a:spLocks/>
          </p:cNvSpPr>
          <p:nvPr/>
        </p:nvSpPr>
        <p:spPr>
          <a:xfrm>
            <a:off x="673963" y="2657897"/>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a:solidFill>
                  <a:schemeClr val="bg1"/>
                </a:solidFill>
                <a:latin typeface="Century Gothic" panose="020B0502020202020204" pitchFamily="34" charset="0"/>
              </a:rPr>
              <a:t>1</a:t>
            </a:r>
            <a:endParaRPr lang="en-US" sz="1600" spc="0" dirty="0">
              <a:solidFill>
                <a:schemeClr val="bg1"/>
              </a:solidFill>
              <a:latin typeface="Century Gothic" panose="020B0502020202020204" pitchFamily="34" charset="0"/>
            </a:endParaRPr>
          </a:p>
        </p:txBody>
      </p:sp>
      <p:sp>
        <p:nvSpPr>
          <p:cNvPr id="15" name="Oval 14">
            <a:extLst>
              <a:ext uri="{FF2B5EF4-FFF2-40B4-BE49-F238E27FC236}">
                <a16:creationId xmlns:a16="http://schemas.microsoft.com/office/drawing/2014/main" id="{9790F43A-0F32-48BA-9E20-17C614CACC14}"/>
              </a:ext>
            </a:extLst>
          </p:cNvPr>
          <p:cNvSpPr/>
          <p:nvPr/>
        </p:nvSpPr>
        <p:spPr>
          <a:xfrm>
            <a:off x="584446" y="3506228"/>
            <a:ext cx="469035" cy="485530"/>
          </a:xfrm>
          <a:prstGeom prst="ellips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Title 1">
            <a:extLst>
              <a:ext uri="{FF2B5EF4-FFF2-40B4-BE49-F238E27FC236}">
                <a16:creationId xmlns:a16="http://schemas.microsoft.com/office/drawing/2014/main" id="{D59D1D90-2540-4C16-A0A8-2DA0E0F24074}"/>
              </a:ext>
            </a:extLst>
          </p:cNvPr>
          <p:cNvSpPr txBox="1">
            <a:spLocks/>
          </p:cNvSpPr>
          <p:nvPr/>
        </p:nvSpPr>
        <p:spPr>
          <a:xfrm>
            <a:off x="676180" y="3540647"/>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a:solidFill>
                  <a:schemeClr val="bg1"/>
                </a:solidFill>
                <a:latin typeface="Century Gothic" panose="020B0502020202020204" pitchFamily="34" charset="0"/>
              </a:rPr>
              <a:t>2</a:t>
            </a:r>
            <a:endParaRPr lang="en-US" sz="1600" spc="0" dirty="0">
              <a:solidFill>
                <a:schemeClr val="bg1"/>
              </a:solidFill>
              <a:latin typeface="Century Gothic" panose="020B0502020202020204" pitchFamily="34" charset="0"/>
            </a:endParaRPr>
          </a:p>
        </p:txBody>
      </p:sp>
      <p:sp>
        <p:nvSpPr>
          <p:cNvPr id="17" name="Oval 16">
            <a:extLst>
              <a:ext uri="{FF2B5EF4-FFF2-40B4-BE49-F238E27FC236}">
                <a16:creationId xmlns:a16="http://schemas.microsoft.com/office/drawing/2014/main" id="{CE4359D9-3928-4B3C-8990-79B0F4F71A01}"/>
              </a:ext>
            </a:extLst>
          </p:cNvPr>
          <p:cNvSpPr/>
          <p:nvPr/>
        </p:nvSpPr>
        <p:spPr>
          <a:xfrm>
            <a:off x="584446" y="4977540"/>
            <a:ext cx="469035" cy="485530"/>
          </a:xfrm>
          <a:prstGeom prst="ellips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Title 1">
            <a:extLst>
              <a:ext uri="{FF2B5EF4-FFF2-40B4-BE49-F238E27FC236}">
                <a16:creationId xmlns:a16="http://schemas.microsoft.com/office/drawing/2014/main" id="{25606124-3C6D-410C-8809-8A30C6FE6495}"/>
              </a:ext>
            </a:extLst>
          </p:cNvPr>
          <p:cNvSpPr txBox="1">
            <a:spLocks/>
          </p:cNvSpPr>
          <p:nvPr/>
        </p:nvSpPr>
        <p:spPr>
          <a:xfrm>
            <a:off x="676180" y="5011959"/>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a:solidFill>
                  <a:schemeClr val="bg1"/>
                </a:solidFill>
                <a:latin typeface="Century Gothic" panose="020B0502020202020204" pitchFamily="34" charset="0"/>
              </a:rPr>
              <a:t>3</a:t>
            </a:r>
            <a:endParaRPr lang="en-US" sz="1600" spc="0" dirty="0">
              <a:solidFill>
                <a:schemeClr val="bg1"/>
              </a:solidFill>
              <a:latin typeface="Century Gothic" panose="020B0502020202020204" pitchFamily="34" charset="0"/>
            </a:endParaRPr>
          </a:p>
        </p:txBody>
      </p:sp>
      <p:sp>
        <p:nvSpPr>
          <p:cNvPr id="19" name="Content Placeholder 2">
            <a:extLst>
              <a:ext uri="{FF2B5EF4-FFF2-40B4-BE49-F238E27FC236}">
                <a16:creationId xmlns:a16="http://schemas.microsoft.com/office/drawing/2014/main" id="{2EB4B162-0DD2-4B52-AA1F-7C34BCD64536}"/>
              </a:ext>
            </a:extLst>
          </p:cNvPr>
          <p:cNvSpPr txBox="1">
            <a:spLocks/>
          </p:cNvSpPr>
          <p:nvPr/>
        </p:nvSpPr>
        <p:spPr>
          <a:xfrm>
            <a:off x="838199" y="1476656"/>
            <a:ext cx="10515600" cy="55619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a:t>La Meditación de Tres Pasos </a:t>
            </a:r>
            <a:endParaRPr lang="nl-NL" dirty="0"/>
          </a:p>
        </p:txBody>
      </p:sp>
      <p:sp>
        <p:nvSpPr>
          <p:cNvPr id="20" name="Title 1">
            <a:extLst>
              <a:ext uri="{FF2B5EF4-FFF2-40B4-BE49-F238E27FC236}">
                <a16:creationId xmlns:a16="http://schemas.microsoft.com/office/drawing/2014/main" id="{147F2756-8087-495D-A97B-F8D0B944AF25}"/>
              </a:ext>
            </a:extLst>
          </p:cNvPr>
          <p:cNvSpPr txBox="1">
            <a:spLocks/>
          </p:cNvSpPr>
          <p:nvPr/>
        </p:nvSpPr>
        <p:spPr>
          <a:xfrm>
            <a:off x="1229825" y="2388095"/>
            <a:ext cx="7329256" cy="3839272"/>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a:latin typeface="Century Gothic" panose="020B0502020202020204" pitchFamily="34" charset="0"/>
              </a:rPr>
              <a:t>Detente</a:t>
            </a:r>
          </a:p>
          <a:p>
            <a:pPr marL="285750" indent="-285750">
              <a:lnSpc>
                <a:spcPct val="120000"/>
              </a:lnSpc>
              <a:buFont typeface="Arial" panose="020B0604020202020204" pitchFamily="34" charset="0"/>
              <a:buChar char="•"/>
            </a:pPr>
            <a:r>
              <a:rPr lang="es-ES" sz="1600" spc="0" dirty="0">
                <a:latin typeface="Century Gothic" panose="020B0502020202020204" pitchFamily="34" charset="0"/>
              </a:rPr>
              <a:t>Haz una pausa y </a:t>
            </a:r>
            <a:r>
              <a:rPr lang="es-ES" sz="1600" b="1" u="sng" spc="0" dirty="0">
                <a:latin typeface="Century Gothic" panose="020B0502020202020204" pitchFamily="34" charset="0"/>
              </a:rPr>
              <a:t>respira profundo 3 veces.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Si te apetece, cierra los ojos. </a:t>
            </a:r>
          </a:p>
          <a:p>
            <a:pPr marL="0" indent="0">
              <a:lnSpc>
                <a:spcPct val="120000"/>
              </a:lnSpc>
              <a:buFont typeface="Arial" panose="020B0604020202020204" pitchFamily="34" charset="0"/>
              <a:buNone/>
            </a:pPr>
            <a:endParaRPr lang="en-US" sz="1600" b="1" spc="0" dirty="0">
              <a:latin typeface="Century Gothic" panose="020B0502020202020204" pitchFamily="34" charset="0"/>
            </a:endParaRPr>
          </a:p>
          <a:p>
            <a:pPr marL="0" indent="0">
              <a:lnSpc>
                <a:spcPct val="120000"/>
              </a:lnSpc>
              <a:buFont typeface="Arial" panose="020B0604020202020204" pitchFamily="34" charset="0"/>
              <a:buNone/>
            </a:pPr>
            <a:r>
              <a:rPr lang="en-US" sz="1600" b="1" spc="0" dirty="0" err="1">
                <a:latin typeface="Century Gothic" panose="020B0502020202020204" pitchFamily="34" charset="0"/>
              </a:rPr>
              <a:t>Conecta</a:t>
            </a:r>
            <a:endParaRPr lang="en-US" sz="1600" b="1" spc="0" dirty="0">
              <a:latin typeface="Century Gothic" panose="020B0502020202020204" pitchFamily="34" charset="0"/>
            </a:endParaRPr>
          </a:p>
          <a:p>
            <a:pPr marL="285750" indent="-285750">
              <a:lnSpc>
                <a:spcPct val="120000"/>
              </a:lnSpc>
              <a:buFont typeface="Arial" panose="020B0604020202020204" pitchFamily="34" charset="0"/>
              <a:buChar char="•"/>
            </a:pPr>
            <a:r>
              <a:rPr lang="es-ES" sz="1600" b="1" u="sng" spc="0" dirty="0">
                <a:latin typeface="Century Gothic" panose="020B0502020202020204" pitchFamily="34" charset="0"/>
              </a:rPr>
              <a:t>Recorre </a:t>
            </a:r>
            <a:r>
              <a:rPr lang="es-ES" sz="1600" spc="0" dirty="0">
                <a:latin typeface="Century Gothic" panose="020B0502020202020204" pitchFamily="34" charset="0"/>
              </a:rPr>
              <a:t>tu cuerpo de </a:t>
            </a:r>
            <a:r>
              <a:rPr lang="es-ES" sz="1600" b="1" u="sng" spc="0" dirty="0">
                <a:latin typeface="Century Gothic" panose="020B0502020202020204" pitchFamily="34" charset="0"/>
              </a:rPr>
              <a:t>arriba a abajo.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Presta atención a lo que siente tu cuerpo. ¿Qué </a:t>
            </a:r>
            <a:r>
              <a:rPr lang="es-ES" sz="1600" b="1" u="sng" dirty="0">
                <a:latin typeface="Century Gothic" panose="020B0502020202020204" pitchFamily="34" charset="0"/>
              </a:rPr>
              <a:t>sensaciones</a:t>
            </a:r>
            <a:r>
              <a:rPr lang="es-ES" sz="1600" dirty="0">
                <a:latin typeface="Century Gothic" panose="020B0502020202020204" pitchFamily="34" charset="0"/>
              </a:rPr>
              <a:t> estás </a:t>
            </a:r>
            <a:r>
              <a:rPr lang="es-ES" sz="1600" b="1" u="sng" dirty="0">
                <a:latin typeface="Century Gothic" panose="020B0502020202020204" pitchFamily="34" charset="0"/>
              </a:rPr>
              <a:t>notando</a:t>
            </a:r>
            <a:r>
              <a:rPr lang="es-ES" sz="1600" dirty="0">
                <a:latin typeface="Century Gothic" panose="020B0502020202020204" pitchFamily="34" charset="0"/>
              </a:rPr>
              <a:t>?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¿Tu cuerpo </a:t>
            </a:r>
            <a:r>
              <a:rPr lang="es-ES" sz="1600" b="1" u="sng" dirty="0">
                <a:latin typeface="Century Gothic" panose="020B0502020202020204" pitchFamily="34" charset="0"/>
              </a:rPr>
              <a:t>necesita algo</a:t>
            </a:r>
            <a:r>
              <a:rPr lang="es-ES" sz="1600" dirty="0">
                <a:latin typeface="Century Gothic" panose="020B0502020202020204" pitchFamily="34" charset="0"/>
              </a:rPr>
              <a:t>? Por ejemplo, tal vez necesites entrar en calor o necesites algo de comer</a:t>
            </a:r>
            <a:r>
              <a:rPr lang="en-GB" sz="1600" dirty="0">
                <a:latin typeface="Century Gothic" panose="020B0502020202020204" pitchFamily="34" charset="0"/>
              </a:rPr>
              <a:t>.</a:t>
            </a:r>
          </a:p>
          <a:p>
            <a:pPr>
              <a:lnSpc>
                <a:spcPct val="120000"/>
              </a:lnSpc>
            </a:pPr>
            <a:endParaRPr lang="en-US" sz="1600" b="1" spc="0" dirty="0">
              <a:latin typeface="Century Gothic" panose="020B0502020202020204" pitchFamily="34" charset="0"/>
            </a:endParaRPr>
          </a:p>
          <a:p>
            <a:pPr marL="0" indent="0">
              <a:lnSpc>
                <a:spcPct val="120000"/>
              </a:lnSpc>
              <a:buFont typeface="Arial" panose="020B0604020202020204" pitchFamily="34" charset="0"/>
              <a:buNone/>
            </a:pPr>
            <a:r>
              <a:rPr lang="en-US" sz="1600" b="1" dirty="0">
                <a:latin typeface="Century Gothic" panose="020B0502020202020204" pitchFamily="34" charset="0"/>
              </a:rPr>
              <a:t>Avanza</a:t>
            </a:r>
            <a:endParaRPr lang="en-US" sz="1600" b="1" spc="0" dirty="0">
              <a:latin typeface="Century Gothic" panose="020B0502020202020204" pitchFamily="34" charset="0"/>
            </a:endParaRPr>
          </a:p>
          <a:p>
            <a:pPr marL="285750" indent="-285750">
              <a:lnSpc>
                <a:spcPct val="120000"/>
              </a:lnSpc>
              <a:buFont typeface="Arial" panose="020B0604020202020204" pitchFamily="34" charset="0"/>
              <a:buChar char="•"/>
            </a:pPr>
            <a:r>
              <a:rPr lang="en-US" sz="1600" b="1" u="sng" spc="0" dirty="0">
                <a:latin typeface="Century Gothic" panose="020B0502020202020204" pitchFamily="34" charset="0"/>
              </a:rPr>
              <a:t>A</a:t>
            </a:r>
            <a:r>
              <a:rPr lang="es-ES" sz="1600" b="1" u="sng" spc="0" dirty="0" err="1">
                <a:latin typeface="Century Gothic" panose="020B0502020202020204" pitchFamily="34" charset="0"/>
              </a:rPr>
              <a:t>ctúa</a:t>
            </a:r>
            <a:r>
              <a:rPr lang="es-ES" sz="1600" b="1" u="sng" spc="0" dirty="0">
                <a:latin typeface="Century Gothic" panose="020B0502020202020204" pitchFamily="34" charset="0"/>
              </a:rPr>
              <a:t> </a:t>
            </a:r>
            <a:r>
              <a:rPr lang="es-ES" sz="1600" spc="0" dirty="0">
                <a:latin typeface="Century Gothic" panose="020B0502020202020204" pitchFamily="34" charset="0"/>
              </a:rPr>
              <a:t>de una manera que satisfaga las </a:t>
            </a:r>
            <a:r>
              <a:rPr lang="es-ES" sz="1600" b="1" u="sng" spc="0" dirty="0">
                <a:latin typeface="Century Gothic" panose="020B0502020202020204" pitchFamily="34" charset="0"/>
              </a:rPr>
              <a:t>necesidades de tu cuerpo</a:t>
            </a:r>
          </a:p>
          <a:p>
            <a:pPr marL="285750" indent="-285750">
              <a:lnSpc>
                <a:spcPct val="120000"/>
              </a:lnSpc>
              <a:buFont typeface="Arial" panose="020B0604020202020204" pitchFamily="34" charset="0"/>
              <a:buChar char="•"/>
            </a:pPr>
            <a:r>
              <a:rPr lang="es-ES" sz="1600" spc="0" dirty="0">
                <a:latin typeface="Century Gothic" panose="020B0502020202020204" pitchFamily="34" charset="0"/>
              </a:rPr>
              <a:t>Por ejemplo: Frena. Actúa (por ejemplo, utiliza estiramientos dinámicos para calentar). Revísate nuevamente. Avanza.</a:t>
            </a:r>
            <a:endParaRPr lang="en-US" sz="1600" spc="0" dirty="0">
              <a:latin typeface="Century Gothic" panose="020B0502020202020204" pitchFamily="34" charset="0"/>
            </a:endParaRPr>
          </a:p>
        </p:txBody>
      </p:sp>
    </p:spTree>
    <p:extLst>
      <p:ext uri="{BB962C8B-B14F-4D97-AF65-F5344CB8AC3E}">
        <p14:creationId xmlns:p14="http://schemas.microsoft.com/office/powerpoint/2010/main" val="4208069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A292F358-8C0C-4D0C-BFCD-C7E8668B58BD}"/>
              </a:ext>
            </a:extLst>
          </p:cNvPr>
          <p:cNvSpPr/>
          <p:nvPr/>
        </p:nvSpPr>
        <p:spPr>
          <a:xfrm>
            <a:off x="828261" y="2415209"/>
            <a:ext cx="6705600" cy="3836504"/>
          </a:xfrm>
          <a:prstGeom prst="roundRect">
            <a:avLst>
              <a:gd name="adj" fmla="val 5786"/>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488B18D4-58A3-5747-BCE6-4F3ACF764CAA}"/>
              </a:ext>
            </a:extLst>
          </p:cNvPr>
          <p:cNvSpPr>
            <a:spLocks noGrp="1"/>
          </p:cNvSpPr>
          <p:nvPr>
            <p:ph type="title"/>
          </p:nvPr>
        </p:nvSpPr>
        <p:spPr/>
        <p:txBody>
          <a:bodyPr/>
          <a:lstStyle/>
          <a:p>
            <a:r>
              <a:rPr lang="en-US" dirty="0">
                <a:latin typeface="Century Gothic" panose="020B0502020202020204" pitchFamily="34" charset="0"/>
              </a:rPr>
              <a:t>EL CONOCIMIENTO:</a:t>
            </a:r>
          </a:p>
        </p:txBody>
      </p:sp>
      <p:sp>
        <p:nvSpPr>
          <p:cNvPr id="3" name="Content Placeholder 2">
            <a:extLst>
              <a:ext uri="{FF2B5EF4-FFF2-40B4-BE49-F238E27FC236}">
                <a16:creationId xmlns:a16="http://schemas.microsoft.com/office/drawing/2014/main" id="{7E6A1327-7ABA-9944-A591-AEECC3CFA969}"/>
              </a:ext>
            </a:extLst>
          </p:cNvPr>
          <p:cNvSpPr>
            <a:spLocks noGrp="1"/>
          </p:cNvSpPr>
          <p:nvPr>
            <p:ph idx="1"/>
          </p:nvPr>
        </p:nvSpPr>
        <p:spPr>
          <a:xfrm>
            <a:off x="828261" y="1568336"/>
            <a:ext cx="10515600" cy="556192"/>
          </a:xfrm>
        </p:spPr>
        <p:txBody>
          <a:bodyPr>
            <a:noAutofit/>
          </a:bodyPr>
          <a:lstStyle/>
          <a:p>
            <a:r>
              <a:rPr lang="en-GB" sz="2200" b="1" dirty="0" err="1"/>
              <a:t>Introducción</a:t>
            </a:r>
            <a:r>
              <a:rPr lang="en-GB" sz="2200" b="1" dirty="0"/>
              <a:t> a </a:t>
            </a:r>
            <a:r>
              <a:rPr lang="en-GB" sz="2200" b="1" dirty="0" err="1"/>
              <a:t>Comentarios</a:t>
            </a:r>
            <a:r>
              <a:rPr lang="en-GB" sz="2200" b="1" dirty="0"/>
              <a:t> </a:t>
            </a:r>
            <a:r>
              <a:rPr lang="en-GB" sz="2200" b="1" dirty="0" err="1"/>
              <a:t>Sobre</a:t>
            </a:r>
            <a:r>
              <a:rPr lang="en-GB" sz="2200" b="1" dirty="0"/>
              <a:t> las </a:t>
            </a:r>
            <a:r>
              <a:rPr lang="en-GB" sz="2200" b="1" dirty="0" err="1"/>
              <a:t>Apariencias</a:t>
            </a:r>
            <a:r>
              <a:rPr lang="en-GB" sz="2200" b="1" dirty="0"/>
              <a:t> </a:t>
            </a:r>
            <a:r>
              <a:rPr lang="en-GB" sz="2200" b="1" dirty="0" err="1"/>
              <a:t>en</a:t>
            </a:r>
            <a:r>
              <a:rPr lang="en-GB" sz="2200" b="1" dirty="0"/>
              <a:t> el </a:t>
            </a:r>
            <a:r>
              <a:rPr lang="en-GB" sz="2200" b="1" dirty="0" err="1"/>
              <a:t>Deporte</a:t>
            </a:r>
            <a:r>
              <a:rPr lang="en-GB" sz="2200" b="1" dirty="0"/>
              <a:t>: </a:t>
            </a:r>
            <a:r>
              <a:rPr lang="en-GB" sz="2200" dirty="0" err="1"/>
              <a:t>C</a:t>
            </a:r>
            <a:r>
              <a:rPr lang="en-GB" sz="2200" b="1" dirty="0" err="1"/>
              <a:t>onversación</a:t>
            </a:r>
            <a:r>
              <a:rPr lang="en-GB" sz="2200" b="1" dirty="0"/>
              <a:t> con amigos – </a:t>
            </a:r>
            <a:r>
              <a:rPr lang="en-GB" sz="2200" b="1" dirty="0" err="1"/>
              <a:t>Conversación</a:t>
            </a:r>
            <a:r>
              <a:rPr lang="en-GB" sz="2200" b="1" dirty="0"/>
              <a:t> con amigos</a:t>
            </a:r>
            <a:endParaRPr lang="en-US" sz="2200" dirty="0"/>
          </a:p>
        </p:txBody>
      </p:sp>
      <p:pic>
        <p:nvPicPr>
          <p:cNvPr id="5" name="3362DD08">
            <a:hlinkClick r:id="" action="ppaction://media"/>
            <a:extLst>
              <a:ext uri="{FF2B5EF4-FFF2-40B4-BE49-F238E27FC236}">
                <a16:creationId xmlns:a16="http://schemas.microsoft.com/office/drawing/2014/main" id="{5F0A8285-2432-4718-ACEE-8C204689252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06061" y="2547523"/>
            <a:ext cx="6350000" cy="3571875"/>
          </a:xfrm>
          <a:prstGeom prst="rect">
            <a:avLst/>
          </a:prstGeom>
        </p:spPr>
      </p:pic>
      <p:sp>
        <p:nvSpPr>
          <p:cNvPr id="17" name="Content Placeholder 2">
            <a:extLst>
              <a:ext uri="{FF2B5EF4-FFF2-40B4-BE49-F238E27FC236}">
                <a16:creationId xmlns:a16="http://schemas.microsoft.com/office/drawing/2014/main" id="{F33273B7-4DDE-4900-84B9-B203F8FA00F6}"/>
              </a:ext>
            </a:extLst>
          </p:cNvPr>
          <p:cNvSpPr txBox="1">
            <a:spLocks/>
          </p:cNvSpPr>
          <p:nvPr/>
        </p:nvSpPr>
        <p:spPr>
          <a:xfrm>
            <a:off x="848139" y="6380130"/>
            <a:ext cx="1527313" cy="324528"/>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0" dirty="0" err="1"/>
              <a:t>Reproducir</a:t>
            </a:r>
            <a:r>
              <a:rPr lang="en-GB" sz="1600" b="0" dirty="0"/>
              <a:t> Video</a:t>
            </a:r>
            <a:endParaRPr lang="en-US" sz="1600" b="0" dirty="0"/>
          </a:p>
        </p:txBody>
      </p:sp>
      <p:pic>
        <p:nvPicPr>
          <p:cNvPr id="6" name="Picture 5">
            <a:extLst>
              <a:ext uri="{FF2B5EF4-FFF2-40B4-BE49-F238E27FC236}">
                <a16:creationId xmlns:a16="http://schemas.microsoft.com/office/drawing/2014/main" id="{C3CB43A8-F334-401A-8A77-19900A241E7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438323" y="3200692"/>
            <a:ext cx="3445564" cy="3341702"/>
          </a:xfrm>
          <a:prstGeom prst="ellipse">
            <a:avLst/>
          </a:prstGeom>
        </p:spPr>
      </p:pic>
    </p:spTree>
    <p:extLst>
      <p:ext uri="{BB962C8B-B14F-4D97-AF65-F5344CB8AC3E}">
        <p14:creationId xmlns:p14="http://schemas.microsoft.com/office/powerpoint/2010/main" val="156098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6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A435E90-641B-48E2-8DEF-0523E755BFDA}"/>
              </a:ext>
            </a:extLst>
          </p:cNvPr>
          <p:cNvSpPr/>
          <p:nvPr/>
        </p:nvSpPr>
        <p:spPr>
          <a:xfrm>
            <a:off x="828261" y="2415209"/>
            <a:ext cx="6705600" cy="3836504"/>
          </a:xfrm>
          <a:prstGeom prst="roundRect">
            <a:avLst>
              <a:gd name="adj" fmla="val 5786"/>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488B18D4-58A3-5747-BCE6-4F3ACF764CAA}"/>
              </a:ext>
            </a:extLst>
          </p:cNvPr>
          <p:cNvSpPr>
            <a:spLocks noGrp="1"/>
          </p:cNvSpPr>
          <p:nvPr>
            <p:ph type="title"/>
          </p:nvPr>
        </p:nvSpPr>
        <p:spPr/>
        <p:txBody>
          <a:bodyPr/>
          <a:lstStyle/>
          <a:p>
            <a:r>
              <a:rPr lang="en-US" dirty="0">
                <a:latin typeface="Century Gothic" panose="020B0502020202020204" pitchFamily="34" charset="0"/>
              </a:rPr>
              <a:t>EL CONOCIMIENTO:</a:t>
            </a:r>
          </a:p>
        </p:txBody>
      </p:sp>
      <p:sp>
        <p:nvSpPr>
          <p:cNvPr id="3" name="Content Placeholder 2">
            <a:extLst>
              <a:ext uri="{FF2B5EF4-FFF2-40B4-BE49-F238E27FC236}">
                <a16:creationId xmlns:a16="http://schemas.microsoft.com/office/drawing/2014/main" id="{7E6A1327-7ABA-9944-A591-AEECC3CFA969}"/>
              </a:ext>
            </a:extLst>
          </p:cNvPr>
          <p:cNvSpPr>
            <a:spLocks noGrp="1"/>
          </p:cNvSpPr>
          <p:nvPr>
            <p:ph idx="1"/>
          </p:nvPr>
        </p:nvSpPr>
        <p:spPr>
          <a:xfrm>
            <a:off x="838200" y="1547529"/>
            <a:ext cx="10515600" cy="556192"/>
          </a:xfrm>
        </p:spPr>
        <p:txBody>
          <a:bodyPr>
            <a:noAutofit/>
          </a:bodyPr>
          <a:lstStyle/>
          <a:p>
            <a:r>
              <a:rPr lang="en-GB" sz="2200" b="1" dirty="0" err="1"/>
              <a:t>Introducción</a:t>
            </a:r>
            <a:r>
              <a:rPr lang="en-GB" sz="2200" b="1" dirty="0"/>
              <a:t> a la </a:t>
            </a:r>
            <a:r>
              <a:rPr lang="en-GB" sz="2200" dirty="0" err="1"/>
              <a:t>Comentarios</a:t>
            </a:r>
            <a:r>
              <a:rPr lang="en-GB" sz="2200" dirty="0"/>
              <a:t> </a:t>
            </a:r>
            <a:r>
              <a:rPr lang="en-GB" sz="2200" dirty="0" err="1"/>
              <a:t>Sobre</a:t>
            </a:r>
            <a:r>
              <a:rPr lang="en-GB" sz="2200" dirty="0"/>
              <a:t> las </a:t>
            </a:r>
            <a:r>
              <a:rPr lang="en-GB" sz="2200" dirty="0" err="1"/>
              <a:t>Apariencias</a:t>
            </a:r>
            <a:r>
              <a:rPr lang="en-GB" sz="2200" dirty="0"/>
              <a:t> </a:t>
            </a:r>
            <a:r>
              <a:rPr lang="en-GB" sz="2200" dirty="0" err="1"/>
              <a:t>en</a:t>
            </a:r>
            <a:r>
              <a:rPr lang="en-GB" sz="2200" dirty="0"/>
              <a:t> el </a:t>
            </a:r>
            <a:r>
              <a:rPr lang="en-GB" sz="2200" dirty="0" err="1"/>
              <a:t>Deporte</a:t>
            </a:r>
            <a:r>
              <a:rPr lang="en-GB" sz="2200" dirty="0"/>
              <a:t> : </a:t>
            </a:r>
            <a:r>
              <a:rPr lang="en-GB" sz="2200" b="1" dirty="0" err="1"/>
              <a:t>conversación</a:t>
            </a:r>
            <a:r>
              <a:rPr lang="en-GB" sz="2200" b="1" dirty="0"/>
              <a:t> con el </a:t>
            </a:r>
            <a:r>
              <a:rPr lang="en-GB" sz="2200" b="1" dirty="0" err="1"/>
              <a:t>equipo</a:t>
            </a:r>
            <a:endParaRPr lang="en-US" sz="2200" dirty="0"/>
          </a:p>
        </p:txBody>
      </p:sp>
      <p:pic>
        <p:nvPicPr>
          <p:cNvPr id="15" name="E5A91678">
            <a:hlinkClick r:id="" action="ppaction://media"/>
            <a:extLst>
              <a:ext uri="{FF2B5EF4-FFF2-40B4-BE49-F238E27FC236}">
                <a16:creationId xmlns:a16="http://schemas.microsoft.com/office/drawing/2014/main" id="{78AA2363-2E17-4BDB-B20A-6FB459AD102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79584" y="2532410"/>
            <a:ext cx="6380555" cy="3589062"/>
          </a:xfrm>
          <a:prstGeom prst="rect">
            <a:avLst/>
          </a:prstGeom>
        </p:spPr>
      </p:pic>
      <p:sp>
        <p:nvSpPr>
          <p:cNvPr id="16" name="Content Placeholder 2">
            <a:extLst>
              <a:ext uri="{FF2B5EF4-FFF2-40B4-BE49-F238E27FC236}">
                <a16:creationId xmlns:a16="http://schemas.microsoft.com/office/drawing/2014/main" id="{A496D71C-A08A-4765-B43E-1F73DEE37806}"/>
              </a:ext>
            </a:extLst>
          </p:cNvPr>
          <p:cNvSpPr txBox="1">
            <a:spLocks/>
          </p:cNvSpPr>
          <p:nvPr/>
        </p:nvSpPr>
        <p:spPr>
          <a:xfrm>
            <a:off x="848139" y="6320671"/>
            <a:ext cx="1527313" cy="324528"/>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0" dirty="0" err="1"/>
              <a:t>Reproducir</a:t>
            </a:r>
            <a:r>
              <a:rPr lang="en-GB" sz="1600" b="0" dirty="0"/>
              <a:t> Video</a:t>
            </a:r>
            <a:endParaRPr lang="en-US" sz="1600" b="0" dirty="0"/>
          </a:p>
        </p:txBody>
      </p:sp>
      <p:sp>
        <p:nvSpPr>
          <p:cNvPr id="9" name="Oval 8">
            <a:extLst>
              <a:ext uri="{FF2B5EF4-FFF2-40B4-BE49-F238E27FC236}">
                <a16:creationId xmlns:a16="http://schemas.microsoft.com/office/drawing/2014/main" id="{BD46AD0E-3479-3343-8BAF-70B08B448A20}"/>
              </a:ext>
            </a:extLst>
          </p:cNvPr>
          <p:cNvSpPr/>
          <p:nvPr/>
        </p:nvSpPr>
        <p:spPr>
          <a:xfrm>
            <a:off x="8449311" y="3141630"/>
            <a:ext cx="3434576" cy="3341305"/>
          </a:xfrm>
          <a:prstGeom prst="ellipse">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8834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63"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5"/>
                                        </p:tgtEl>
                                      </p:cBhvr>
                                    </p:cmd>
                                  </p:childTnLst>
                                </p:cTn>
                              </p:par>
                            </p:childTnLst>
                          </p:cTn>
                        </p:par>
                      </p:childTnLst>
                    </p:cTn>
                  </p:par>
                </p:childTnLst>
              </p:cTn>
              <p:nextCondLst>
                <p:cond evt="onClick" delay="0">
                  <p:tgtEl>
                    <p:spTgt spid="15"/>
                  </p:tgtEl>
                </p:cond>
              </p:nextCondLst>
            </p:seq>
            <p:video>
              <p:cMediaNode vol="80000">
                <p:cTn id="12" fill="hold" display="0">
                  <p:stCondLst>
                    <p:cond delay="indefinite"/>
                  </p:stCondLst>
                </p:cTn>
                <p:tgtEl>
                  <p:spTgt spid="1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Single Corner of Rectangle 4">
            <a:extLst>
              <a:ext uri="{FF2B5EF4-FFF2-40B4-BE49-F238E27FC236}">
                <a16:creationId xmlns:a16="http://schemas.microsoft.com/office/drawing/2014/main" id="{98C64F27-073B-034F-86E0-A8A9679B391D}"/>
              </a:ext>
            </a:extLst>
          </p:cNvPr>
          <p:cNvSpPr/>
          <p:nvPr/>
        </p:nvSpPr>
        <p:spPr>
          <a:xfrm>
            <a:off x="0"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6" name="Chord 5">
            <a:extLst>
              <a:ext uri="{FF2B5EF4-FFF2-40B4-BE49-F238E27FC236}">
                <a16:creationId xmlns:a16="http://schemas.microsoft.com/office/drawing/2014/main" id="{EC5F69CF-D157-AA47-A5EB-2B76790C0B3E}"/>
              </a:ext>
            </a:extLst>
          </p:cNvPr>
          <p:cNvSpPr/>
          <p:nvPr/>
        </p:nvSpPr>
        <p:spPr>
          <a:xfrm rot="10800000">
            <a:off x="-2093569" y="2692590"/>
            <a:ext cx="4165410" cy="4165410"/>
          </a:xfrm>
          <a:prstGeom prst="chord">
            <a:avLst>
              <a:gd name="adj1" fmla="val 5407640"/>
              <a:gd name="adj2" fmla="val 16200000"/>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6A0E6"/>
              </a:solidFill>
              <a:latin typeface="Century Gothic" panose="020B0502020202020204" pitchFamily="34" charset="0"/>
            </a:endParaRPr>
          </a:p>
        </p:txBody>
      </p:sp>
      <p:sp>
        <p:nvSpPr>
          <p:cNvPr id="2" name="Title 1">
            <a:extLst>
              <a:ext uri="{FF2B5EF4-FFF2-40B4-BE49-F238E27FC236}">
                <a16:creationId xmlns:a16="http://schemas.microsoft.com/office/drawing/2014/main" id="{E5CD4816-8816-B149-ADFA-C0F286682F22}"/>
              </a:ext>
            </a:extLst>
          </p:cNvPr>
          <p:cNvSpPr>
            <a:spLocks noGrp="1"/>
          </p:cNvSpPr>
          <p:nvPr>
            <p:ph type="title"/>
          </p:nvPr>
        </p:nvSpPr>
        <p:spPr/>
        <p:txBody>
          <a:bodyPr/>
          <a:lstStyle/>
          <a:p>
            <a:r>
              <a:rPr lang="en-US" dirty="0">
                <a:latin typeface="Century Gothic" panose="020B0502020202020204" pitchFamily="34" charset="0"/>
              </a:rPr>
              <a:t>LAS HABILIDADES</a:t>
            </a:r>
          </a:p>
        </p:txBody>
      </p:sp>
      <p:pic>
        <p:nvPicPr>
          <p:cNvPr id="4" name="Picture 3">
            <a:extLst>
              <a:ext uri="{FF2B5EF4-FFF2-40B4-BE49-F238E27FC236}">
                <a16:creationId xmlns:a16="http://schemas.microsoft.com/office/drawing/2014/main" id="{2E08AAF1-DE9B-344D-8F27-A64143B16EBC}"/>
              </a:ext>
            </a:extLst>
          </p:cNvPr>
          <p:cNvPicPr>
            <a:picLocks noChangeAspect="1"/>
          </p:cNvPicPr>
          <p:nvPr/>
        </p:nvPicPr>
        <p:blipFill>
          <a:blip r:embed="rId3"/>
          <a:stretch>
            <a:fillRect/>
          </a:stretch>
        </p:blipFill>
        <p:spPr>
          <a:xfrm rot="10800000">
            <a:off x="0" y="1398951"/>
            <a:ext cx="2190583" cy="4370268"/>
          </a:xfrm>
          <a:prstGeom prst="rect">
            <a:avLst/>
          </a:prstGeom>
        </p:spPr>
      </p:pic>
      <p:sp>
        <p:nvSpPr>
          <p:cNvPr id="5" name="Right Triangle 4">
            <a:extLst>
              <a:ext uri="{FF2B5EF4-FFF2-40B4-BE49-F238E27FC236}">
                <a16:creationId xmlns:a16="http://schemas.microsoft.com/office/drawing/2014/main" id="{241EB8A4-876D-BD49-BD43-CFF32B3BE027}"/>
              </a:ext>
            </a:extLst>
          </p:cNvPr>
          <p:cNvSpPr/>
          <p:nvPr/>
        </p:nvSpPr>
        <p:spPr>
          <a:xfrm rot="16200000">
            <a:off x="10151164" y="4817166"/>
            <a:ext cx="2040834" cy="2040834"/>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Tree>
    <p:extLst>
      <p:ext uri="{BB962C8B-B14F-4D97-AF65-F5344CB8AC3E}">
        <p14:creationId xmlns:p14="http://schemas.microsoft.com/office/powerpoint/2010/main" val="2750873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p:txBody>
          <a:bodyPr/>
          <a:lstStyle/>
          <a:p>
            <a:r>
              <a:rPr lang="en-US" dirty="0">
                <a:latin typeface="Century Gothic" panose="020B0502020202020204" pitchFamily="34" charset="0"/>
              </a:rPr>
              <a:t>LAS HABILIDADES</a:t>
            </a:r>
            <a:endParaRPr lang="nl-NL"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838200" y="1547529"/>
            <a:ext cx="10515600" cy="556192"/>
          </a:xfrm>
        </p:spPr>
        <p:txBody>
          <a:bodyPr>
            <a:normAutofit fontScale="85000" lnSpcReduction="10000"/>
          </a:bodyPr>
          <a:lstStyle/>
          <a:p>
            <a:r>
              <a:rPr lang="en-US" dirty="0" err="1"/>
              <a:t>Cómo</a:t>
            </a:r>
            <a:r>
              <a:rPr lang="en-US" dirty="0"/>
              <a:t> </a:t>
            </a:r>
            <a:r>
              <a:rPr lang="en-US" dirty="0" err="1"/>
              <a:t>afrontar</a:t>
            </a:r>
            <a:r>
              <a:rPr lang="en-US" dirty="0"/>
              <a:t> los </a:t>
            </a:r>
            <a:r>
              <a:rPr lang="en-US" dirty="0" err="1"/>
              <a:t>comentarios</a:t>
            </a:r>
            <a:r>
              <a:rPr lang="en-US" dirty="0"/>
              <a:t> </a:t>
            </a:r>
            <a:r>
              <a:rPr lang="en-US" dirty="0" err="1"/>
              <a:t>sobre</a:t>
            </a:r>
            <a:r>
              <a:rPr lang="en-US" dirty="0"/>
              <a:t> las </a:t>
            </a:r>
            <a:r>
              <a:rPr lang="en-US" dirty="0" err="1"/>
              <a:t>apariencias</a:t>
            </a:r>
            <a:r>
              <a:rPr lang="en-US" dirty="0"/>
              <a:t> </a:t>
            </a:r>
            <a:r>
              <a:rPr lang="en-US" dirty="0" err="1"/>
              <a:t>en</a:t>
            </a:r>
            <a:r>
              <a:rPr lang="en-US" dirty="0"/>
              <a:t> el </a:t>
            </a:r>
            <a:r>
              <a:rPr lang="en-US" dirty="0" err="1"/>
              <a:t>deporte</a:t>
            </a:r>
            <a:endParaRPr lang="nl-NL" dirty="0"/>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838200" y="2763295"/>
            <a:ext cx="7249357" cy="2547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err="1">
                <a:latin typeface="Century Gothic" panose="020B0502020202020204" pitchFamily="34" charset="0"/>
              </a:rPr>
              <a:t>Comentario</a:t>
            </a:r>
            <a:r>
              <a:rPr lang="en-US" sz="1600" b="1" spc="0" dirty="0">
                <a:latin typeface="Century Gothic" panose="020B0502020202020204" pitchFamily="34" charset="0"/>
              </a:rPr>
              <a:t> </a:t>
            </a:r>
            <a:r>
              <a:rPr lang="en-US" sz="1600" b="1" spc="0" dirty="0" err="1">
                <a:latin typeface="Century Gothic" panose="020B0502020202020204" pitchFamily="34" charset="0"/>
              </a:rPr>
              <a:t>sobre</a:t>
            </a:r>
            <a:r>
              <a:rPr lang="en-US" sz="1600" b="1" spc="0" dirty="0">
                <a:latin typeface="Century Gothic" panose="020B0502020202020204" pitchFamily="34" charset="0"/>
              </a:rPr>
              <a:t> la </a:t>
            </a:r>
            <a:r>
              <a:rPr lang="en-US" sz="1600" b="1" spc="0" dirty="0" err="1">
                <a:latin typeface="Century Gothic" panose="020B0502020202020204" pitchFamily="34" charset="0"/>
              </a:rPr>
              <a:t>apariencia</a:t>
            </a:r>
            <a:r>
              <a:rPr lang="en-US" sz="1600" b="1" spc="0" dirty="0">
                <a:latin typeface="Century Gothic" panose="020B0502020202020204" pitchFamily="34" charset="0"/>
              </a:rPr>
              <a:t>:</a:t>
            </a:r>
          </a:p>
          <a:p>
            <a:pPr marL="0" indent="0">
              <a:lnSpc>
                <a:spcPct val="120000"/>
              </a:lnSpc>
              <a:buFont typeface="Arial" panose="020B0604020202020204" pitchFamily="34" charset="0"/>
              <a:buNone/>
            </a:pPr>
            <a:r>
              <a:rPr lang="en-US" sz="1600" spc="0" dirty="0">
                <a:latin typeface="Century Gothic" panose="020B0502020202020204" pitchFamily="34" charset="0"/>
              </a:rPr>
              <a:t>“</a:t>
            </a:r>
            <a:r>
              <a:rPr lang="en-US" sz="1600" dirty="0">
                <a:latin typeface="Century Gothic" panose="020B0502020202020204" pitchFamily="34" charset="0"/>
              </a:rPr>
              <a:t>Me </a:t>
            </a:r>
            <a:r>
              <a:rPr lang="en-US" sz="1600" dirty="0" err="1">
                <a:latin typeface="Century Gothic" panose="020B0502020202020204" pitchFamily="34" charset="0"/>
              </a:rPr>
              <a:t>veo</a:t>
            </a:r>
            <a:r>
              <a:rPr lang="en-US" sz="1600" dirty="0">
                <a:latin typeface="Century Gothic" panose="020B0502020202020204" pitchFamily="34" charset="0"/>
              </a:rPr>
              <a:t> </a:t>
            </a:r>
            <a:r>
              <a:rPr lang="en-US" sz="1600" dirty="0" err="1">
                <a:latin typeface="Century Gothic" panose="020B0502020202020204" pitchFamily="34" charset="0"/>
              </a:rPr>
              <a:t>muy</a:t>
            </a:r>
            <a:r>
              <a:rPr lang="en-US" sz="1600" dirty="0">
                <a:latin typeface="Century Gothic" panose="020B0502020202020204" pitchFamily="34" charset="0"/>
              </a:rPr>
              <a:t> </a:t>
            </a:r>
            <a:r>
              <a:rPr lang="en-US" sz="1600" dirty="0" err="1">
                <a:latin typeface="Century Gothic" panose="020B0502020202020204" pitchFamily="34" charset="0"/>
              </a:rPr>
              <a:t>gorda</a:t>
            </a:r>
            <a:r>
              <a:rPr lang="en-US" sz="1600" dirty="0">
                <a:latin typeface="Century Gothic" panose="020B0502020202020204" pitchFamily="34" charset="0"/>
              </a:rPr>
              <a:t> hoy”.</a:t>
            </a:r>
            <a:br>
              <a:rPr lang="en-US" sz="1600" spc="0" dirty="0">
                <a:latin typeface="Century Gothic" panose="020B0502020202020204" pitchFamily="34" charset="0"/>
              </a:rPr>
            </a:br>
            <a:br>
              <a:rPr lang="en-US" sz="1600" spc="0" dirty="0">
                <a:latin typeface="Century Gothic" panose="020B0502020202020204" pitchFamily="34" charset="0"/>
              </a:rPr>
            </a:br>
            <a:r>
              <a:rPr lang="en-US" sz="1600" b="1" spc="0" dirty="0">
                <a:latin typeface="Century Gothic" panose="020B0502020202020204" pitchFamily="34" charset="0"/>
              </a:rPr>
              <a:t>Respuesta </a:t>
            </a:r>
            <a:r>
              <a:rPr lang="en-US" sz="1600" b="1" spc="0" dirty="0" err="1">
                <a:latin typeface="Century Gothic" panose="020B0502020202020204" pitchFamily="34" charset="0"/>
              </a:rPr>
              <a:t>desafiante</a:t>
            </a:r>
            <a:r>
              <a:rPr lang="en-US" sz="1600" b="1" spc="0" dirty="0">
                <a:latin typeface="Century Gothic" panose="020B0502020202020204" pitchFamily="34" charset="0"/>
              </a:rPr>
              <a:t>: </a:t>
            </a:r>
          </a:p>
          <a:p>
            <a:pPr marL="0" indent="0">
              <a:lnSpc>
                <a:spcPct val="120000"/>
              </a:lnSpc>
              <a:buFont typeface="Arial" panose="020B0604020202020204" pitchFamily="34" charset="0"/>
              <a:buNone/>
            </a:pPr>
            <a:r>
              <a:rPr lang="es-ES" sz="1600" spc="0" dirty="0">
                <a:latin typeface="Century Gothic" panose="020B0502020202020204" pitchFamily="34" charset="0"/>
              </a:rPr>
              <a:t>“¡Ojalá no fuéramos todos tan duros con nosotras mismas! Los cuerpos vienen en diferentes formas y tamaños.</a:t>
            </a:r>
            <a:r>
              <a:rPr lang="en-US" sz="1600" dirty="0">
                <a:latin typeface="Century Gothic" panose="020B0502020202020204" pitchFamily="34" charset="0"/>
              </a:rPr>
              <a:t> </a:t>
            </a:r>
            <a:r>
              <a:rPr lang="es-ES" sz="1600" dirty="0">
                <a:latin typeface="Century Gothic" panose="020B0502020202020204" pitchFamily="34" charset="0"/>
              </a:rPr>
              <a:t>Un cuerpo sano es aquel que goza de buena salud física y mental.</a:t>
            </a:r>
            <a:r>
              <a:rPr lang="en-US" sz="1600" dirty="0">
                <a:latin typeface="Century Gothic" panose="020B0502020202020204" pitchFamily="34" charset="0"/>
              </a:rPr>
              <a:t> </a:t>
            </a:r>
            <a:r>
              <a:rPr lang="es-ES" sz="1600" dirty="0">
                <a:latin typeface="Century Gothic" panose="020B0502020202020204" pitchFamily="34" charset="0"/>
              </a:rPr>
              <a:t>Es importante que cuidemos nuestros cuerpos y los apreciemos”.</a:t>
            </a:r>
            <a:endParaRPr lang="en-US" sz="1600" spc="0" dirty="0">
              <a:latin typeface="Century Gothic" panose="020B0502020202020204" pitchFamily="34" charset="0"/>
            </a:endParaRPr>
          </a:p>
        </p:txBody>
      </p:sp>
    </p:spTree>
    <p:extLst>
      <p:ext uri="{BB962C8B-B14F-4D97-AF65-F5344CB8AC3E}">
        <p14:creationId xmlns:p14="http://schemas.microsoft.com/office/powerpoint/2010/main" val="366856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p:txBody>
          <a:bodyPr/>
          <a:lstStyle/>
          <a:p>
            <a:r>
              <a:rPr lang="en-US" dirty="0">
                <a:latin typeface="Century Gothic" panose="020B0502020202020204" pitchFamily="34" charset="0"/>
              </a:rPr>
              <a:t>LAS HABILIDADES</a:t>
            </a:r>
            <a:endParaRPr lang="nl-NL"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838200" y="1547529"/>
            <a:ext cx="10515600" cy="556192"/>
          </a:xfrm>
        </p:spPr>
        <p:txBody>
          <a:bodyPr>
            <a:normAutofit fontScale="85000" lnSpcReduction="10000"/>
          </a:bodyPr>
          <a:lstStyle/>
          <a:p>
            <a:r>
              <a:rPr lang="en-US" dirty="0" err="1"/>
              <a:t>Cómo</a:t>
            </a:r>
            <a:r>
              <a:rPr lang="en-US" dirty="0"/>
              <a:t> </a:t>
            </a:r>
            <a:r>
              <a:rPr lang="en-US" dirty="0" err="1"/>
              <a:t>desafiar</a:t>
            </a:r>
            <a:r>
              <a:rPr lang="en-US" dirty="0"/>
              <a:t> los </a:t>
            </a:r>
            <a:r>
              <a:rPr lang="en-US" dirty="0" err="1"/>
              <a:t>comentarios</a:t>
            </a:r>
            <a:r>
              <a:rPr lang="en-US" dirty="0"/>
              <a:t> </a:t>
            </a:r>
            <a:r>
              <a:rPr lang="en-US" dirty="0" err="1"/>
              <a:t>sobre</a:t>
            </a:r>
            <a:r>
              <a:rPr lang="en-US" dirty="0"/>
              <a:t> las </a:t>
            </a:r>
            <a:r>
              <a:rPr lang="en-US" dirty="0" err="1"/>
              <a:t>apariencias</a:t>
            </a:r>
            <a:r>
              <a:rPr lang="en-US" dirty="0"/>
              <a:t> </a:t>
            </a:r>
            <a:r>
              <a:rPr lang="en-US" dirty="0" err="1"/>
              <a:t>en</a:t>
            </a:r>
            <a:r>
              <a:rPr lang="en-US" dirty="0"/>
              <a:t> el </a:t>
            </a:r>
            <a:r>
              <a:rPr lang="en-US" dirty="0" err="1"/>
              <a:t>deporte</a:t>
            </a:r>
            <a:endParaRPr lang="nl-NL" dirty="0"/>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838200" y="2192482"/>
            <a:ext cx="7249357" cy="44970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a:lnSpc>
                <a:spcPct val="120000"/>
              </a:lnSpc>
            </a:pPr>
            <a:r>
              <a:rPr lang="es-ES" sz="1600" b="1" dirty="0">
                <a:latin typeface="Century Gothic" panose="020B0502020202020204" pitchFamily="34" charset="0"/>
              </a:rPr>
              <a:t>Si te cuesta encontrar una respuesta específica, siempre puedes utilizar estas estrategias para frenar los comentarios sobre las apariencias: </a:t>
            </a:r>
          </a:p>
          <a:p>
            <a:pPr>
              <a:lnSpc>
                <a:spcPct val="120000"/>
              </a:lnSpc>
            </a:pPr>
            <a:endParaRPr lang="en-GB" sz="1600" b="1" dirty="0">
              <a:latin typeface="Century Gothic" panose="020B0502020202020204" pitchFamily="34" charset="0"/>
            </a:endParaRPr>
          </a:p>
          <a:p>
            <a:pPr marL="285750" indent="-285750">
              <a:lnSpc>
                <a:spcPct val="120000"/>
              </a:lnSpc>
              <a:buFont typeface="Arial" panose="020B0604020202020204" pitchFamily="34" charset="0"/>
              <a:buChar char="•"/>
            </a:pPr>
            <a:r>
              <a:rPr lang="en-GB" sz="1600" b="1" dirty="0" err="1">
                <a:latin typeface="Century Gothic" panose="020B0502020202020204" pitchFamily="34" charset="0"/>
              </a:rPr>
              <a:t>Ignóralos</a:t>
            </a:r>
            <a:r>
              <a:rPr lang="en-GB" sz="1600" b="1" dirty="0">
                <a:latin typeface="Century Gothic" panose="020B0502020202020204" pitchFamily="34" charset="0"/>
              </a:rPr>
              <a:t>: </a:t>
            </a:r>
            <a:r>
              <a:rPr lang="en-GB" sz="1600" dirty="0">
                <a:latin typeface="Century Gothic" panose="020B0502020202020204" pitchFamily="34" charset="0"/>
              </a:rPr>
              <a:t>no </a:t>
            </a:r>
            <a:r>
              <a:rPr lang="en-GB" sz="1600" dirty="0" err="1">
                <a:latin typeface="Century Gothic" panose="020B0502020202020204" pitchFamily="34" charset="0"/>
              </a:rPr>
              <a:t>respondas</a:t>
            </a:r>
            <a:r>
              <a:rPr lang="en-GB" sz="1600" dirty="0">
                <a:latin typeface="Century Gothic" panose="020B0502020202020204" pitchFamily="34" charset="0"/>
              </a:rPr>
              <a:t> a </a:t>
            </a:r>
            <a:r>
              <a:rPr lang="en-GB" sz="1600" dirty="0" err="1">
                <a:latin typeface="Century Gothic" panose="020B0502020202020204" pitchFamily="34" charset="0"/>
              </a:rPr>
              <a:t>los</a:t>
            </a:r>
            <a:r>
              <a:rPr lang="en-GB" sz="1600" dirty="0">
                <a:latin typeface="Century Gothic" panose="020B0502020202020204" pitchFamily="34" charset="0"/>
              </a:rPr>
              <a:t> </a:t>
            </a:r>
            <a:r>
              <a:rPr lang="en-GB" sz="1600" dirty="0" err="1">
                <a:latin typeface="Century Gothic" panose="020B0502020202020204" pitchFamily="34" charset="0"/>
              </a:rPr>
              <a:t>comentarios</a:t>
            </a:r>
            <a:r>
              <a:rPr lang="en-GB" sz="1600" dirty="0">
                <a:latin typeface="Century Gothic" panose="020B0502020202020204" pitchFamily="34" charset="0"/>
              </a:rPr>
              <a:t>.</a:t>
            </a:r>
          </a:p>
          <a:p>
            <a:pPr marL="285750" indent="-285750">
              <a:lnSpc>
                <a:spcPct val="120000"/>
              </a:lnSpc>
              <a:buFont typeface="Arial" panose="020B0604020202020204" pitchFamily="34" charset="0"/>
              <a:buChar char="•"/>
            </a:pPr>
            <a:endParaRPr lang="en-GB" sz="1600" dirty="0">
              <a:latin typeface="Century Gothic" panose="020B0502020202020204" pitchFamily="34" charset="0"/>
            </a:endParaRPr>
          </a:p>
          <a:p>
            <a:pPr marL="285750" indent="-285750">
              <a:lnSpc>
                <a:spcPct val="120000"/>
              </a:lnSpc>
              <a:buFont typeface="Arial" panose="020B0604020202020204" pitchFamily="34" charset="0"/>
              <a:buChar char="•"/>
            </a:pPr>
            <a:r>
              <a:rPr lang="es-ES" sz="1600" b="1" dirty="0">
                <a:latin typeface="Century Gothic" panose="020B0502020202020204" pitchFamily="34" charset="0"/>
              </a:rPr>
              <a:t>Aléjate: </a:t>
            </a:r>
            <a:r>
              <a:rPr lang="es-ES" sz="1600" dirty="0">
                <a:latin typeface="Century Gothic" panose="020B0502020202020204" pitchFamily="34" charset="0"/>
              </a:rPr>
              <a:t>No es necesario que permanezcas en situaciones que te generen incomodidad o te hagan sentir mal. A veces, alejarse es más fuerte que las palabras.</a:t>
            </a:r>
          </a:p>
          <a:p>
            <a:pPr marL="285750" indent="-285750">
              <a:lnSpc>
                <a:spcPct val="120000"/>
              </a:lnSpc>
              <a:buFont typeface="Arial" panose="020B0604020202020204" pitchFamily="34" charset="0"/>
              <a:buChar char="•"/>
            </a:pPr>
            <a:endParaRPr lang="en-GB" sz="1600" dirty="0">
              <a:latin typeface="Century Gothic" panose="020B0502020202020204" pitchFamily="34" charset="0"/>
            </a:endParaRPr>
          </a:p>
          <a:p>
            <a:pPr marL="285750" indent="-285750">
              <a:lnSpc>
                <a:spcPct val="120000"/>
              </a:lnSpc>
              <a:buFont typeface="Arial" panose="020B0604020202020204" pitchFamily="34" charset="0"/>
              <a:buChar char="•"/>
            </a:pPr>
            <a:r>
              <a:rPr lang="es-ES" sz="1600" b="1" dirty="0">
                <a:latin typeface="Century Gothic" panose="020B0502020202020204" pitchFamily="34" charset="0"/>
              </a:rPr>
              <a:t>Frénala: </a:t>
            </a:r>
            <a:r>
              <a:rPr lang="es-ES" sz="1600" dirty="0">
                <a:latin typeface="Century Gothic" panose="020B0502020202020204" pitchFamily="34" charset="0"/>
              </a:rPr>
              <a:t>diles a los miembros de tu equipo que este tipo de conversación no es útil y que te gustaría hablar de otra cosa. </a:t>
            </a:r>
          </a:p>
          <a:p>
            <a:pPr marL="285750" indent="-285750">
              <a:lnSpc>
                <a:spcPct val="120000"/>
              </a:lnSpc>
              <a:buFont typeface="Arial" panose="020B0604020202020204" pitchFamily="34" charset="0"/>
              <a:buChar char="•"/>
            </a:pPr>
            <a:endParaRPr lang="en-GB" sz="1600" dirty="0">
              <a:latin typeface="Century Gothic" panose="020B0502020202020204" pitchFamily="34" charset="0"/>
            </a:endParaRPr>
          </a:p>
          <a:p>
            <a:pPr marL="285750" indent="-285750">
              <a:lnSpc>
                <a:spcPct val="120000"/>
              </a:lnSpc>
              <a:buFont typeface="Arial" panose="020B0604020202020204" pitchFamily="34" charset="0"/>
              <a:buChar char="•"/>
            </a:pPr>
            <a:r>
              <a:rPr lang="es-ES" sz="1600" b="1" dirty="0">
                <a:latin typeface="Century Gothic" panose="020B0502020202020204" pitchFamily="34" charset="0"/>
              </a:rPr>
              <a:t>Cambia de tema:</a:t>
            </a:r>
            <a:r>
              <a:rPr lang="es-ES" sz="1600" dirty="0">
                <a:latin typeface="Century Gothic" panose="020B0502020202020204" pitchFamily="34" charset="0"/>
              </a:rPr>
              <a:t> recuerda a las personas que hay temas más importantes que discutir que nuestra apariencia.</a:t>
            </a:r>
            <a:endParaRPr lang="en-GB" sz="1600" dirty="0">
              <a:latin typeface="Century Gothic" panose="020B0502020202020204" pitchFamily="34" charset="0"/>
            </a:endParaRPr>
          </a:p>
        </p:txBody>
      </p:sp>
    </p:spTree>
    <p:extLst>
      <p:ext uri="{BB962C8B-B14F-4D97-AF65-F5344CB8AC3E}">
        <p14:creationId xmlns:p14="http://schemas.microsoft.com/office/powerpoint/2010/main" val="3019373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Single Corner of Rectangle 4">
            <a:extLst>
              <a:ext uri="{FF2B5EF4-FFF2-40B4-BE49-F238E27FC236}">
                <a16:creationId xmlns:a16="http://schemas.microsoft.com/office/drawing/2014/main" id="{98C64F27-073B-034F-86E0-A8A9679B391D}"/>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6" name="Chord 5">
            <a:extLst>
              <a:ext uri="{FF2B5EF4-FFF2-40B4-BE49-F238E27FC236}">
                <a16:creationId xmlns:a16="http://schemas.microsoft.com/office/drawing/2014/main" id="{EC5F69CF-D157-AA47-A5EB-2B76790C0B3E}"/>
              </a:ext>
            </a:extLst>
          </p:cNvPr>
          <p:cNvSpPr/>
          <p:nvPr/>
        </p:nvSpPr>
        <p:spPr>
          <a:xfrm rot="10800000">
            <a:off x="-2093569" y="2692590"/>
            <a:ext cx="4165410" cy="4165410"/>
          </a:xfrm>
          <a:prstGeom prst="chord">
            <a:avLst>
              <a:gd name="adj1" fmla="val 5407640"/>
              <a:gd name="adj2" fmla="val 16200000"/>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6A0E6"/>
              </a:solidFill>
              <a:latin typeface="Century Gothic" panose="020B0502020202020204" pitchFamily="34" charset="0"/>
            </a:endParaRPr>
          </a:p>
        </p:txBody>
      </p:sp>
      <p:sp>
        <p:nvSpPr>
          <p:cNvPr id="2" name="Title 1">
            <a:extLst>
              <a:ext uri="{FF2B5EF4-FFF2-40B4-BE49-F238E27FC236}">
                <a16:creationId xmlns:a16="http://schemas.microsoft.com/office/drawing/2014/main" id="{E5CD4816-8816-B149-ADFA-C0F286682F22}"/>
              </a:ext>
            </a:extLst>
          </p:cNvPr>
          <p:cNvSpPr>
            <a:spLocks noGrp="1"/>
          </p:cNvSpPr>
          <p:nvPr>
            <p:ph type="title"/>
          </p:nvPr>
        </p:nvSpPr>
        <p:spPr/>
        <p:txBody>
          <a:bodyPr/>
          <a:lstStyle/>
          <a:p>
            <a:r>
              <a:rPr lang="en-US" dirty="0">
                <a:latin typeface="Century Gothic" panose="020B0502020202020204" pitchFamily="34" charset="0"/>
              </a:rPr>
              <a:t>EL RESULTADO FINAL</a:t>
            </a:r>
          </a:p>
        </p:txBody>
      </p:sp>
      <p:pic>
        <p:nvPicPr>
          <p:cNvPr id="4" name="Picture 3">
            <a:extLst>
              <a:ext uri="{FF2B5EF4-FFF2-40B4-BE49-F238E27FC236}">
                <a16:creationId xmlns:a16="http://schemas.microsoft.com/office/drawing/2014/main" id="{2E08AAF1-DE9B-344D-8F27-A64143B16EBC}"/>
              </a:ext>
            </a:extLst>
          </p:cNvPr>
          <p:cNvPicPr>
            <a:picLocks noChangeAspect="1"/>
          </p:cNvPicPr>
          <p:nvPr/>
        </p:nvPicPr>
        <p:blipFill>
          <a:blip r:embed="rId4"/>
          <a:stretch>
            <a:fillRect/>
          </a:stretch>
        </p:blipFill>
        <p:spPr>
          <a:xfrm rot="10800000">
            <a:off x="0" y="1398951"/>
            <a:ext cx="2190583" cy="4370268"/>
          </a:xfrm>
          <a:prstGeom prst="rect">
            <a:avLst/>
          </a:prstGeom>
        </p:spPr>
      </p:pic>
      <p:sp>
        <p:nvSpPr>
          <p:cNvPr id="5" name="Right Triangle 4">
            <a:extLst>
              <a:ext uri="{FF2B5EF4-FFF2-40B4-BE49-F238E27FC236}">
                <a16:creationId xmlns:a16="http://schemas.microsoft.com/office/drawing/2014/main" id="{241EB8A4-876D-BD49-BD43-CFF32B3BE027}"/>
              </a:ext>
            </a:extLst>
          </p:cNvPr>
          <p:cNvSpPr/>
          <p:nvPr/>
        </p:nvSpPr>
        <p:spPr>
          <a:xfrm rot="16200000">
            <a:off x="10151164" y="4817166"/>
            <a:ext cx="2040834" cy="2040834"/>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Tree>
    <p:extLst>
      <p:ext uri="{BB962C8B-B14F-4D97-AF65-F5344CB8AC3E}">
        <p14:creationId xmlns:p14="http://schemas.microsoft.com/office/powerpoint/2010/main" val="627078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EE9C-4848-474A-A8C8-967049BE7D5C}"/>
              </a:ext>
            </a:extLst>
          </p:cNvPr>
          <p:cNvSpPr>
            <a:spLocks noGrp="1"/>
          </p:cNvSpPr>
          <p:nvPr>
            <p:ph type="title"/>
          </p:nvPr>
        </p:nvSpPr>
        <p:spPr/>
        <p:txBody>
          <a:bodyPr/>
          <a:lstStyle/>
          <a:p>
            <a:r>
              <a:rPr lang="en-US" dirty="0">
                <a:latin typeface="Century Gothic" panose="020B0502020202020204" pitchFamily="34" charset="0"/>
              </a:rPr>
              <a:t>EL RESULTADO FINAL</a:t>
            </a:r>
            <a:endParaRPr lang="nl-NL"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66C704C0-B391-4D20-A92E-DABEC142E37E}"/>
              </a:ext>
            </a:extLst>
          </p:cNvPr>
          <p:cNvSpPr>
            <a:spLocks noGrp="1"/>
          </p:cNvSpPr>
          <p:nvPr>
            <p:ph idx="1"/>
          </p:nvPr>
        </p:nvSpPr>
        <p:spPr>
          <a:xfrm>
            <a:off x="838199" y="1476656"/>
            <a:ext cx="10515600" cy="556192"/>
          </a:xfrm>
        </p:spPr>
        <p:txBody>
          <a:bodyPr/>
          <a:lstStyle/>
          <a:p>
            <a:r>
              <a:rPr lang="es-ES" dirty="0"/>
              <a:t>La Meditación de Tres Pasos </a:t>
            </a:r>
            <a:endParaRPr lang="nl-NL" dirty="0"/>
          </a:p>
        </p:txBody>
      </p:sp>
      <p:sp>
        <p:nvSpPr>
          <p:cNvPr id="5" name="Oval 4">
            <a:extLst>
              <a:ext uri="{FF2B5EF4-FFF2-40B4-BE49-F238E27FC236}">
                <a16:creationId xmlns:a16="http://schemas.microsoft.com/office/drawing/2014/main" id="{FEE37F51-6152-41D8-96DE-D61AE5EB5467}"/>
              </a:ext>
            </a:extLst>
          </p:cNvPr>
          <p:cNvSpPr/>
          <p:nvPr/>
        </p:nvSpPr>
        <p:spPr>
          <a:xfrm>
            <a:off x="582229" y="2623478"/>
            <a:ext cx="469035" cy="485530"/>
          </a:xfrm>
          <a:prstGeom prst="ellips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le 1">
            <a:extLst>
              <a:ext uri="{FF2B5EF4-FFF2-40B4-BE49-F238E27FC236}">
                <a16:creationId xmlns:a16="http://schemas.microsoft.com/office/drawing/2014/main" id="{884F8329-39D3-4973-9628-C7D2B58367E1}"/>
              </a:ext>
            </a:extLst>
          </p:cNvPr>
          <p:cNvSpPr txBox="1">
            <a:spLocks/>
          </p:cNvSpPr>
          <p:nvPr/>
        </p:nvSpPr>
        <p:spPr>
          <a:xfrm>
            <a:off x="673963" y="2657897"/>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a:solidFill>
                  <a:schemeClr val="bg1"/>
                </a:solidFill>
                <a:latin typeface="Century Gothic" panose="020B0502020202020204" pitchFamily="34" charset="0"/>
              </a:rPr>
              <a:t>1</a:t>
            </a:r>
            <a:endParaRPr lang="en-US" sz="1600" spc="0" dirty="0">
              <a:solidFill>
                <a:schemeClr val="bg1"/>
              </a:solidFill>
              <a:latin typeface="Century Gothic" panose="020B0502020202020204" pitchFamily="34" charset="0"/>
            </a:endParaRPr>
          </a:p>
        </p:txBody>
      </p:sp>
      <p:sp>
        <p:nvSpPr>
          <p:cNvPr id="7" name="Oval 6">
            <a:extLst>
              <a:ext uri="{FF2B5EF4-FFF2-40B4-BE49-F238E27FC236}">
                <a16:creationId xmlns:a16="http://schemas.microsoft.com/office/drawing/2014/main" id="{63203A1E-AEC7-4C46-80D0-541199FDF627}"/>
              </a:ext>
            </a:extLst>
          </p:cNvPr>
          <p:cNvSpPr/>
          <p:nvPr/>
        </p:nvSpPr>
        <p:spPr>
          <a:xfrm>
            <a:off x="584446" y="3506228"/>
            <a:ext cx="469035" cy="485530"/>
          </a:xfrm>
          <a:prstGeom prst="ellips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le 1">
            <a:extLst>
              <a:ext uri="{FF2B5EF4-FFF2-40B4-BE49-F238E27FC236}">
                <a16:creationId xmlns:a16="http://schemas.microsoft.com/office/drawing/2014/main" id="{DD118A71-4C98-4FD6-8FC7-D16AC72343FE}"/>
              </a:ext>
            </a:extLst>
          </p:cNvPr>
          <p:cNvSpPr txBox="1">
            <a:spLocks/>
          </p:cNvSpPr>
          <p:nvPr/>
        </p:nvSpPr>
        <p:spPr>
          <a:xfrm>
            <a:off x="676180" y="3540647"/>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a:solidFill>
                  <a:schemeClr val="bg1"/>
                </a:solidFill>
                <a:latin typeface="Century Gothic" panose="020B0502020202020204" pitchFamily="34" charset="0"/>
              </a:rPr>
              <a:t>2</a:t>
            </a:r>
            <a:endParaRPr lang="en-US" sz="1600" spc="0" dirty="0">
              <a:solidFill>
                <a:schemeClr val="bg1"/>
              </a:solidFill>
              <a:latin typeface="Century Gothic" panose="020B0502020202020204" pitchFamily="34" charset="0"/>
            </a:endParaRPr>
          </a:p>
        </p:txBody>
      </p:sp>
      <p:sp>
        <p:nvSpPr>
          <p:cNvPr id="9" name="Oval 8">
            <a:extLst>
              <a:ext uri="{FF2B5EF4-FFF2-40B4-BE49-F238E27FC236}">
                <a16:creationId xmlns:a16="http://schemas.microsoft.com/office/drawing/2014/main" id="{5A3D72BD-324B-4BCE-B657-B6336E820702}"/>
              </a:ext>
            </a:extLst>
          </p:cNvPr>
          <p:cNvSpPr/>
          <p:nvPr/>
        </p:nvSpPr>
        <p:spPr>
          <a:xfrm>
            <a:off x="584446" y="4977540"/>
            <a:ext cx="469035" cy="485530"/>
          </a:xfrm>
          <a:prstGeom prst="ellips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le 1">
            <a:extLst>
              <a:ext uri="{FF2B5EF4-FFF2-40B4-BE49-F238E27FC236}">
                <a16:creationId xmlns:a16="http://schemas.microsoft.com/office/drawing/2014/main" id="{3F2648ED-76FA-4B5F-AB9B-4AAF10C048B3}"/>
              </a:ext>
            </a:extLst>
          </p:cNvPr>
          <p:cNvSpPr txBox="1">
            <a:spLocks/>
          </p:cNvSpPr>
          <p:nvPr/>
        </p:nvSpPr>
        <p:spPr>
          <a:xfrm>
            <a:off x="676180" y="5011959"/>
            <a:ext cx="328473" cy="405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a:solidFill>
                  <a:schemeClr val="bg1"/>
                </a:solidFill>
                <a:latin typeface="Century Gothic" panose="020B0502020202020204" pitchFamily="34" charset="0"/>
              </a:rPr>
              <a:t>3</a:t>
            </a:r>
            <a:endParaRPr lang="en-US" sz="1600" spc="0" dirty="0">
              <a:solidFill>
                <a:schemeClr val="bg1"/>
              </a:solidFill>
              <a:latin typeface="Century Gothic" panose="020B0502020202020204" pitchFamily="34" charset="0"/>
            </a:endParaRPr>
          </a:p>
        </p:txBody>
      </p:sp>
      <p:sp>
        <p:nvSpPr>
          <p:cNvPr id="11" name="Title 1">
            <a:extLst>
              <a:ext uri="{FF2B5EF4-FFF2-40B4-BE49-F238E27FC236}">
                <a16:creationId xmlns:a16="http://schemas.microsoft.com/office/drawing/2014/main" id="{BD4519F8-C636-2054-8A52-813AC38F3DE1}"/>
              </a:ext>
            </a:extLst>
          </p:cNvPr>
          <p:cNvSpPr txBox="1">
            <a:spLocks/>
          </p:cNvSpPr>
          <p:nvPr/>
        </p:nvSpPr>
        <p:spPr>
          <a:xfrm>
            <a:off x="1229825" y="2388095"/>
            <a:ext cx="7329256" cy="3839272"/>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spc="0" dirty="0">
                <a:latin typeface="Century Gothic" panose="020B0502020202020204" pitchFamily="34" charset="0"/>
              </a:rPr>
              <a:t>Detente</a:t>
            </a:r>
          </a:p>
          <a:p>
            <a:pPr marL="285750" indent="-285750">
              <a:lnSpc>
                <a:spcPct val="120000"/>
              </a:lnSpc>
              <a:buFont typeface="Arial" panose="020B0604020202020204" pitchFamily="34" charset="0"/>
              <a:buChar char="•"/>
            </a:pPr>
            <a:r>
              <a:rPr lang="es-ES" sz="1600" spc="0" dirty="0">
                <a:latin typeface="Century Gothic" panose="020B0502020202020204" pitchFamily="34" charset="0"/>
              </a:rPr>
              <a:t>Haz una pausa y </a:t>
            </a:r>
            <a:r>
              <a:rPr lang="es-ES" sz="1600" b="1" u="sng" spc="0" dirty="0">
                <a:latin typeface="Century Gothic" panose="020B0502020202020204" pitchFamily="34" charset="0"/>
              </a:rPr>
              <a:t>respira profundo 3 veces.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Si te apetece, cierra los ojos. </a:t>
            </a:r>
          </a:p>
          <a:p>
            <a:pPr marL="0" indent="0">
              <a:lnSpc>
                <a:spcPct val="120000"/>
              </a:lnSpc>
              <a:buFont typeface="Arial" panose="020B0604020202020204" pitchFamily="34" charset="0"/>
              <a:buNone/>
            </a:pPr>
            <a:endParaRPr lang="en-US" sz="1600" b="1" spc="0" dirty="0">
              <a:latin typeface="Century Gothic" panose="020B0502020202020204" pitchFamily="34" charset="0"/>
            </a:endParaRPr>
          </a:p>
          <a:p>
            <a:pPr marL="0" indent="0">
              <a:lnSpc>
                <a:spcPct val="120000"/>
              </a:lnSpc>
              <a:buFont typeface="Arial" panose="020B0604020202020204" pitchFamily="34" charset="0"/>
              <a:buNone/>
            </a:pPr>
            <a:r>
              <a:rPr lang="en-US" sz="1600" b="1" spc="0" dirty="0" err="1">
                <a:latin typeface="Century Gothic" panose="020B0502020202020204" pitchFamily="34" charset="0"/>
              </a:rPr>
              <a:t>Conecta</a:t>
            </a:r>
            <a:endParaRPr lang="en-US" sz="1600" b="1" spc="0" dirty="0">
              <a:latin typeface="Century Gothic" panose="020B0502020202020204" pitchFamily="34" charset="0"/>
            </a:endParaRPr>
          </a:p>
          <a:p>
            <a:pPr marL="285750" indent="-285750">
              <a:lnSpc>
                <a:spcPct val="120000"/>
              </a:lnSpc>
              <a:buFont typeface="Arial" panose="020B0604020202020204" pitchFamily="34" charset="0"/>
              <a:buChar char="•"/>
            </a:pPr>
            <a:r>
              <a:rPr lang="es-ES" sz="1600" b="1" u="sng" spc="0" dirty="0">
                <a:latin typeface="Century Gothic" panose="020B0502020202020204" pitchFamily="34" charset="0"/>
              </a:rPr>
              <a:t>Recorre </a:t>
            </a:r>
            <a:r>
              <a:rPr lang="es-ES" sz="1600" spc="0" dirty="0">
                <a:latin typeface="Century Gothic" panose="020B0502020202020204" pitchFamily="34" charset="0"/>
              </a:rPr>
              <a:t>tu cuerpo de </a:t>
            </a:r>
            <a:r>
              <a:rPr lang="es-ES" sz="1600" b="1" u="sng" spc="0" dirty="0">
                <a:latin typeface="Century Gothic" panose="020B0502020202020204" pitchFamily="34" charset="0"/>
              </a:rPr>
              <a:t>arriba a abajo.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Presta atención a lo que siente tu cuerpo. ¿Qué </a:t>
            </a:r>
            <a:r>
              <a:rPr lang="es-ES" sz="1600" b="1" u="sng" dirty="0">
                <a:latin typeface="Century Gothic" panose="020B0502020202020204" pitchFamily="34" charset="0"/>
              </a:rPr>
              <a:t>sensaciones</a:t>
            </a:r>
            <a:r>
              <a:rPr lang="es-ES" sz="1600" dirty="0">
                <a:latin typeface="Century Gothic" panose="020B0502020202020204" pitchFamily="34" charset="0"/>
              </a:rPr>
              <a:t> estás </a:t>
            </a:r>
            <a:r>
              <a:rPr lang="es-ES" sz="1600" b="1" u="sng" dirty="0">
                <a:latin typeface="Century Gothic" panose="020B0502020202020204" pitchFamily="34" charset="0"/>
              </a:rPr>
              <a:t>notando</a:t>
            </a:r>
            <a:r>
              <a:rPr lang="es-ES" sz="1600" dirty="0">
                <a:latin typeface="Century Gothic" panose="020B0502020202020204" pitchFamily="34" charset="0"/>
              </a:rPr>
              <a:t>? </a:t>
            </a:r>
          </a:p>
          <a:p>
            <a:pPr marL="285750" indent="-285750">
              <a:lnSpc>
                <a:spcPct val="120000"/>
              </a:lnSpc>
              <a:buFont typeface="Arial" panose="020B0604020202020204" pitchFamily="34" charset="0"/>
              <a:buChar char="•"/>
            </a:pPr>
            <a:r>
              <a:rPr lang="es-ES" sz="1600" dirty="0">
                <a:latin typeface="Century Gothic" panose="020B0502020202020204" pitchFamily="34" charset="0"/>
              </a:rPr>
              <a:t>¿Tu cuerpo </a:t>
            </a:r>
            <a:r>
              <a:rPr lang="es-ES" sz="1600" b="1" u="sng" dirty="0">
                <a:latin typeface="Century Gothic" panose="020B0502020202020204" pitchFamily="34" charset="0"/>
              </a:rPr>
              <a:t>necesita algo</a:t>
            </a:r>
            <a:r>
              <a:rPr lang="es-ES" sz="1600" dirty="0">
                <a:latin typeface="Century Gothic" panose="020B0502020202020204" pitchFamily="34" charset="0"/>
              </a:rPr>
              <a:t>? Por ejemplo, tal vez necesites entrar en calor o necesites algo de comer</a:t>
            </a:r>
            <a:r>
              <a:rPr lang="en-GB" sz="1600" dirty="0">
                <a:latin typeface="Century Gothic" panose="020B0502020202020204" pitchFamily="34" charset="0"/>
              </a:rPr>
              <a:t>.</a:t>
            </a:r>
          </a:p>
          <a:p>
            <a:pPr>
              <a:lnSpc>
                <a:spcPct val="120000"/>
              </a:lnSpc>
            </a:pPr>
            <a:endParaRPr lang="en-US" sz="1600" b="1" spc="0" dirty="0">
              <a:latin typeface="Century Gothic" panose="020B0502020202020204" pitchFamily="34" charset="0"/>
            </a:endParaRPr>
          </a:p>
          <a:p>
            <a:pPr marL="0" indent="0">
              <a:lnSpc>
                <a:spcPct val="120000"/>
              </a:lnSpc>
              <a:buFont typeface="Arial" panose="020B0604020202020204" pitchFamily="34" charset="0"/>
              <a:buNone/>
            </a:pPr>
            <a:r>
              <a:rPr lang="en-US" sz="1600" b="1" dirty="0">
                <a:latin typeface="Century Gothic" panose="020B0502020202020204" pitchFamily="34" charset="0"/>
              </a:rPr>
              <a:t>Avanza</a:t>
            </a:r>
            <a:endParaRPr lang="en-US" sz="1600" b="1" spc="0" dirty="0">
              <a:latin typeface="Century Gothic" panose="020B0502020202020204" pitchFamily="34" charset="0"/>
            </a:endParaRPr>
          </a:p>
          <a:p>
            <a:pPr marL="285750" indent="-285750">
              <a:lnSpc>
                <a:spcPct val="120000"/>
              </a:lnSpc>
              <a:buFont typeface="Arial" panose="020B0604020202020204" pitchFamily="34" charset="0"/>
              <a:buChar char="•"/>
            </a:pPr>
            <a:r>
              <a:rPr lang="en-US" sz="1600" b="1" u="sng" spc="0" dirty="0">
                <a:latin typeface="Century Gothic" panose="020B0502020202020204" pitchFamily="34" charset="0"/>
              </a:rPr>
              <a:t>A</a:t>
            </a:r>
            <a:r>
              <a:rPr lang="es-ES" sz="1600" b="1" u="sng" spc="0" dirty="0" err="1">
                <a:latin typeface="Century Gothic" panose="020B0502020202020204" pitchFamily="34" charset="0"/>
              </a:rPr>
              <a:t>ctúa</a:t>
            </a:r>
            <a:r>
              <a:rPr lang="es-ES" sz="1600" b="1" u="sng" spc="0" dirty="0">
                <a:latin typeface="Century Gothic" panose="020B0502020202020204" pitchFamily="34" charset="0"/>
              </a:rPr>
              <a:t> </a:t>
            </a:r>
            <a:r>
              <a:rPr lang="es-ES" sz="1600" spc="0" dirty="0">
                <a:latin typeface="Century Gothic" panose="020B0502020202020204" pitchFamily="34" charset="0"/>
              </a:rPr>
              <a:t>de una manera que satisfaga las </a:t>
            </a:r>
            <a:r>
              <a:rPr lang="es-ES" sz="1600" b="1" u="sng" spc="0" dirty="0">
                <a:latin typeface="Century Gothic" panose="020B0502020202020204" pitchFamily="34" charset="0"/>
              </a:rPr>
              <a:t>necesidades de tu cuerpo</a:t>
            </a:r>
          </a:p>
          <a:p>
            <a:pPr marL="285750" indent="-285750">
              <a:lnSpc>
                <a:spcPct val="120000"/>
              </a:lnSpc>
              <a:buFont typeface="Arial" panose="020B0604020202020204" pitchFamily="34" charset="0"/>
              <a:buChar char="•"/>
            </a:pPr>
            <a:r>
              <a:rPr lang="es-ES" sz="1600" spc="0" dirty="0">
                <a:latin typeface="Century Gothic" panose="020B0502020202020204" pitchFamily="34" charset="0"/>
              </a:rPr>
              <a:t>Por ejemplo: Frena. Actúa (por ejemplo, utiliza estiramientos dinámicos para calentar). Revísate nuevamente. Avanza.</a:t>
            </a:r>
            <a:endParaRPr lang="en-US" sz="1600" spc="0" dirty="0">
              <a:latin typeface="Century Gothic" panose="020B0502020202020204" pitchFamily="34" charset="0"/>
            </a:endParaRPr>
          </a:p>
        </p:txBody>
      </p:sp>
    </p:spTree>
    <p:extLst>
      <p:ext uri="{BB962C8B-B14F-4D97-AF65-F5344CB8AC3E}">
        <p14:creationId xmlns:p14="http://schemas.microsoft.com/office/powerpoint/2010/main" val="4126303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4B66774BDDD4458EBCBF8DE50C5CD5" ma:contentTypeVersion="16" ma:contentTypeDescription="Create a new document." ma:contentTypeScope="" ma:versionID="0ff7d18fe34c8118d2e2064b47144c76">
  <xsd:schema xmlns:xsd="http://www.w3.org/2001/XMLSchema" xmlns:xs="http://www.w3.org/2001/XMLSchema" xmlns:p="http://schemas.microsoft.com/office/2006/metadata/properties" xmlns:ns2="89a0c0e3-99b1-41fa-8d40-737109d1dee0" xmlns:ns3="f4038a48-aceb-4c47-982a-1731f5512d13" xmlns:ns4="292d0dc2-e599-4ea9-b5ef-33bfd71295c7" targetNamespace="http://schemas.microsoft.com/office/2006/metadata/properties" ma:root="true" ma:fieldsID="85e722887c777a074ab137c7593e17c6" ns2:_="" ns3:_="" ns4:_="">
    <xsd:import namespace="89a0c0e3-99b1-41fa-8d40-737109d1dee0"/>
    <xsd:import namespace="f4038a48-aceb-4c47-982a-1731f5512d13"/>
    <xsd:import namespace="292d0dc2-e599-4ea9-b5ef-33bfd71295c7"/>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CR" minOccurs="0"/>
                <xsd:element ref="ns3:MediaServiceGenerationTime" minOccurs="0"/>
                <xsd:element ref="ns3:MediaServiceEventHashCode"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a0c0e3-99b1-41fa-8d40-737109d1dee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4038a48-aceb-4c47-982a-1731f5512d1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b7f554e9-a963-4179-93d8-b97c19740184"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2d0dc2-e599-4ea9-b5ef-33bfd71295c7"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d21ed4b-286f-4687-bb86-fcdebff47973}" ma:internalName="TaxCatchAll" ma:showField="CatchAllData" ma:web="89a0c0e3-99b1-41fa-8d40-737109d1dee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9a0c0e3-99b1-41fa-8d40-737109d1dee0">
      <UserInfo>
        <DisplayName>Cavesso, Mariana</DisplayName>
        <AccountId>476</AccountId>
        <AccountType/>
      </UserInfo>
      <UserInfo>
        <DisplayName>Lenharo, Thais</DisplayName>
        <AccountId>449</AccountId>
        <AccountType/>
      </UserInfo>
      <UserInfo>
        <DisplayName>June, Stacie</DisplayName>
        <AccountId>15</AccountId>
        <AccountType/>
      </UserInfo>
      <UserInfo>
        <DisplayName>Cruz, Kevin</DisplayName>
        <AccountId>491</AccountId>
        <AccountType/>
      </UserInfo>
      <UserInfo>
        <DisplayName>Martinez, Rina</DisplayName>
        <AccountId>518</AccountId>
        <AccountType/>
      </UserInfo>
      <UserInfo>
        <DisplayName>Miller, Monique</DisplayName>
        <AccountId>375</AccountId>
        <AccountType/>
      </UserInfo>
    </SharedWithUsers>
    <lcf76f155ced4ddcb4097134ff3c332f xmlns="f4038a48-aceb-4c47-982a-1731f5512d13">
      <Terms xmlns="http://schemas.microsoft.com/office/infopath/2007/PartnerControls"/>
    </lcf76f155ced4ddcb4097134ff3c332f>
    <TaxCatchAll xmlns="292d0dc2-e599-4ea9-b5ef-33bfd71295c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3BA8DD-192C-4620-8C3C-30CE6BF94D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a0c0e3-99b1-41fa-8d40-737109d1dee0"/>
    <ds:schemaRef ds:uri="f4038a48-aceb-4c47-982a-1731f5512d13"/>
    <ds:schemaRef ds:uri="292d0dc2-e599-4ea9-b5ef-33bfd71295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F94B48-C42D-4EC5-AC3B-9464C9BAD30C}">
  <ds:schemaRefs>
    <ds:schemaRef ds:uri="f4038a48-aceb-4c47-982a-1731f5512d13"/>
    <ds:schemaRef ds:uri="http://schemas.microsoft.com/office/2006/metadata/properties"/>
    <ds:schemaRef ds:uri="http://purl.org/dc/elements/1.1/"/>
    <ds:schemaRef ds:uri="http://schemas.openxmlformats.org/package/2006/metadata/core-properties"/>
    <ds:schemaRef ds:uri="http://purl.org/dc/terms/"/>
    <ds:schemaRef ds:uri="292d0dc2-e599-4ea9-b5ef-33bfd71295c7"/>
    <ds:schemaRef ds:uri="http://schemas.microsoft.com/office/infopath/2007/PartnerControls"/>
    <ds:schemaRef ds:uri="http://schemas.microsoft.com/office/2006/documentManagement/types"/>
    <ds:schemaRef ds:uri="89a0c0e3-99b1-41fa-8d40-737109d1dee0"/>
    <ds:schemaRef ds:uri="http://www.w3.org/XML/1998/namespace"/>
    <ds:schemaRef ds:uri="http://purl.org/dc/dcmitype/"/>
  </ds:schemaRefs>
</ds:datastoreItem>
</file>

<file path=customXml/itemProps3.xml><?xml version="1.0" encoding="utf-8"?>
<ds:datastoreItem xmlns:ds="http://schemas.openxmlformats.org/officeDocument/2006/customXml" ds:itemID="{E1110379-E49A-462E-98B8-170D6BD28E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2452</TotalTime>
  <Words>1434</Words>
  <Application>Microsoft Office PowerPoint</Application>
  <PresentationFormat>Widescreen</PresentationFormat>
  <Paragraphs>150</Paragraphs>
  <Slides>21</Slides>
  <Notes>10</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Arial</vt:lpstr>
      <vt:lpstr>Futura Extra Black</vt:lpstr>
      <vt:lpstr>Century Gothic</vt:lpstr>
      <vt:lpstr>Calibri</vt:lpstr>
      <vt:lpstr>Office Theme</vt:lpstr>
      <vt:lpstr>1_Office Theme</vt:lpstr>
      <vt:lpstr>PowerPoint Presentation</vt:lpstr>
      <vt:lpstr>COMENTARIOS SOBRE LAS APARIENCIAS EN EL DEPORTE</vt:lpstr>
      <vt:lpstr>EL CONOCIMIENTO:</vt:lpstr>
      <vt:lpstr>EL CONOCIMIENTO:</vt:lpstr>
      <vt:lpstr>LAS HABILIDADES</vt:lpstr>
      <vt:lpstr>LAS HABILIDADES</vt:lpstr>
      <vt:lpstr>LAS HABILIDADES</vt:lpstr>
      <vt:lpstr>EL RESULTADO FINAL</vt:lpstr>
      <vt:lpstr>EL RESULTADO FINAL</vt:lpstr>
      <vt:lpstr>LO QUE EXPERIMENTAN NUESTROS CUERPOS EN EL DEPORTE</vt:lpstr>
      <vt:lpstr>LAS HABILIDADES</vt:lpstr>
      <vt:lpstr>LAS HABILIDADES</vt:lpstr>
      <vt:lpstr>LAS HABILIDADES</vt:lpstr>
      <vt:lpstr>EL RESULTADO FINAL</vt:lpstr>
      <vt:lpstr>EL RESULTADO FINAL</vt:lpstr>
      <vt:lpstr>ESCUCHANDO A NUESTROS CUERPOS EN EL DEPORTE</vt:lpstr>
      <vt:lpstr>EL CONOCIMIENTO</vt:lpstr>
      <vt:lpstr>EL CONOCIMIENTO</vt:lpstr>
      <vt:lpstr>EL CONOCIMIENTO</vt:lpstr>
      <vt:lpstr>EL RESULTADO FINAL</vt:lpstr>
      <vt:lpstr>EL RESULTADO FINAL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CHALLENGING GENDER STEREOTYPES IN SPORT</dc:title>
  <dc:creator>Hagen Friend</dc:creator>
  <cp:lastModifiedBy>June, Stacie</cp:lastModifiedBy>
  <cp:revision>29</cp:revision>
  <dcterms:created xsi:type="dcterms:W3CDTF">2022-04-20T08:07:58Z</dcterms:created>
  <dcterms:modified xsi:type="dcterms:W3CDTF">2024-05-22T09:14:23Z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0x010100194B66774BDDD4458EBCBF8DE50C5CD5</vt:lpwstr>
  </property>
  <property fmtid="{D5CDD505-2E9C-101B-9397-08002B2CF9AE}" pid="3" name="MediaServiceImageTags">
    <vt:lpwstr/>
  </property>
</Properties>
</file>